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9" r:id="rId4"/>
    <p:sldId id="280" r:id="rId5"/>
    <p:sldId id="263" r:id="rId6"/>
    <p:sldId id="264" r:id="rId7"/>
    <p:sldId id="265" r:id="rId8"/>
    <p:sldId id="283" r:id="rId9"/>
    <p:sldId id="284" r:id="rId10"/>
    <p:sldId id="285" r:id="rId11"/>
    <p:sldId id="267" r:id="rId12"/>
    <p:sldId id="268" r:id="rId13"/>
    <p:sldId id="269" r:id="rId14"/>
    <p:sldId id="270" r:id="rId15"/>
    <p:sldId id="287" r:id="rId16"/>
    <p:sldId id="271" r:id="rId17"/>
    <p:sldId id="272" r:id="rId18"/>
    <p:sldId id="288" r:id="rId19"/>
    <p:sldId id="289" r:id="rId20"/>
    <p:sldId id="274" r:id="rId21"/>
    <p:sldId id="295" r:id="rId22"/>
    <p:sldId id="296" r:id="rId23"/>
    <p:sldId id="294" r:id="rId24"/>
    <p:sldId id="292" r:id="rId25"/>
    <p:sldId id="276" r:id="rId26"/>
    <p:sldId id="293" r:id="rId27"/>
    <p:sldId id="277" r:id="rId28"/>
    <p:sldId id="258" r:id="rId29"/>
    <p:sldId id="278" r:id="rId30"/>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4660"/>
  </p:normalViewPr>
  <p:slideViewPr>
    <p:cSldViewPr>
      <p:cViewPr>
        <p:scale>
          <a:sx n="70" d="100"/>
          <a:sy n="70" d="100"/>
        </p:scale>
        <p:origin x="-137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9" name="Podtytuł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Tytuł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pl-PL" smtClean="0"/>
              <a:t>Kliknij, aby edytować styl</a:t>
            </a:r>
            <a:endParaRPr kumimoji="0" lang="en-US"/>
          </a:p>
        </p:txBody>
      </p:sp>
      <p:cxnSp>
        <p:nvCxnSpPr>
          <p:cNvPr id="8" name="Łącznik prosty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Łącznik prosty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Elipsa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dirty="0"/>
          </a:p>
        </p:txBody>
      </p:sp>
      <p:sp>
        <p:nvSpPr>
          <p:cNvPr id="15" name="Symbol zastępczy daty 14"/>
          <p:cNvSpPr>
            <a:spLocks noGrp="1"/>
          </p:cNvSpPr>
          <p:nvPr>
            <p:ph type="dt" sz="half" idx="10"/>
          </p:nvPr>
        </p:nvSpPr>
        <p:spPr/>
        <p:txBody>
          <a:bodyPr/>
          <a:lstStyle/>
          <a:p>
            <a:fld id="{A7C7F8A8-0FE7-4D24-AE02-0EEA7B6EE454}" type="datetimeFigureOut">
              <a:rPr lang="pl-PL" smtClean="0"/>
              <a:pPr/>
              <a:t>2017-02-03</a:t>
            </a:fld>
            <a:endParaRPr lang="pl-PL" dirty="0"/>
          </a:p>
        </p:txBody>
      </p:sp>
      <p:sp>
        <p:nvSpPr>
          <p:cNvPr id="16" name="Symbol zastępczy numeru slajdu 15"/>
          <p:cNvSpPr>
            <a:spLocks noGrp="1"/>
          </p:cNvSpPr>
          <p:nvPr>
            <p:ph type="sldNum" sz="quarter" idx="11"/>
          </p:nvPr>
        </p:nvSpPr>
        <p:spPr/>
        <p:txBody>
          <a:bodyPr/>
          <a:lstStyle/>
          <a:p>
            <a:fld id="{B9F83D9C-3937-48FA-A5E2-3AD3FF6DC058}" type="slidenum">
              <a:rPr lang="pl-PL" smtClean="0"/>
              <a:pPr/>
              <a:t>‹#›</a:t>
            </a:fld>
            <a:endParaRPr lang="pl-PL" dirty="0"/>
          </a:p>
        </p:txBody>
      </p:sp>
      <p:sp>
        <p:nvSpPr>
          <p:cNvPr id="17" name="Symbol zastępczy stopki 16"/>
          <p:cNvSpPr>
            <a:spLocks noGrp="1"/>
          </p:cNvSpPr>
          <p:nvPr>
            <p:ph type="ftr" sz="quarter" idx="12"/>
          </p:nvPr>
        </p:nvSpPr>
        <p:spPr/>
        <p:txBody>
          <a:bodyPr/>
          <a:lstStyle/>
          <a:p>
            <a:endParaRPr lang="pl-P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A7C7F8A8-0FE7-4D24-AE02-0EEA7B6EE454}" type="datetimeFigureOut">
              <a:rPr lang="pl-PL" smtClean="0"/>
              <a:pPr/>
              <a:t>2017-02-03</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B9F83D9C-3937-48FA-A5E2-3AD3FF6DC058}" type="slidenum">
              <a:rPr lang="pl-PL" smtClean="0"/>
              <a:pPr/>
              <a:t>‹#›</a:t>
            </a:fld>
            <a:endParaRPr lang="pl-P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A7C7F8A8-0FE7-4D24-AE02-0EEA7B6EE454}" type="datetimeFigureOut">
              <a:rPr lang="pl-PL" smtClean="0"/>
              <a:pPr/>
              <a:t>2017-02-03</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B9F83D9C-3937-48FA-A5E2-3AD3FF6DC058}" type="slidenum">
              <a:rPr lang="pl-PL" smtClean="0"/>
              <a:pPr/>
              <a:t>‹#›</a:t>
            </a:fld>
            <a:endParaRPr lang="pl-P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9" name="Symbol zastępczy zawartości 8"/>
          <p:cNvSpPr>
            <a:spLocks noGrp="1"/>
          </p:cNvSpPr>
          <p:nvPr>
            <p:ph idx="1"/>
          </p:nvPr>
        </p:nvSpPr>
        <p:spPr>
          <a:xfrm>
            <a:off x="457200" y="1524000"/>
            <a:ext cx="822960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4" name="Symbol zastępczy daty 13"/>
          <p:cNvSpPr>
            <a:spLocks noGrp="1"/>
          </p:cNvSpPr>
          <p:nvPr>
            <p:ph type="dt" sz="half" idx="14"/>
          </p:nvPr>
        </p:nvSpPr>
        <p:spPr/>
        <p:txBody>
          <a:bodyPr/>
          <a:lstStyle/>
          <a:p>
            <a:fld id="{A7C7F8A8-0FE7-4D24-AE02-0EEA7B6EE454}" type="datetimeFigureOut">
              <a:rPr lang="pl-PL" smtClean="0"/>
              <a:pPr/>
              <a:t>2017-02-03</a:t>
            </a:fld>
            <a:endParaRPr lang="pl-PL" dirty="0"/>
          </a:p>
        </p:txBody>
      </p:sp>
      <p:sp>
        <p:nvSpPr>
          <p:cNvPr id="15" name="Symbol zastępczy numeru slajdu 14"/>
          <p:cNvSpPr>
            <a:spLocks noGrp="1"/>
          </p:cNvSpPr>
          <p:nvPr>
            <p:ph type="sldNum" sz="quarter" idx="15"/>
          </p:nvPr>
        </p:nvSpPr>
        <p:spPr/>
        <p:txBody>
          <a:bodyPr/>
          <a:lstStyle>
            <a:lvl1pPr algn="ctr">
              <a:defRPr/>
            </a:lvl1pPr>
          </a:lstStyle>
          <a:p>
            <a:fld id="{B9F83D9C-3937-48FA-A5E2-3AD3FF6DC058}" type="slidenum">
              <a:rPr lang="pl-PL" smtClean="0"/>
              <a:pPr/>
              <a:t>‹#›</a:t>
            </a:fld>
            <a:endParaRPr lang="pl-PL" dirty="0"/>
          </a:p>
        </p:txBody>
      </p:sp>
      <p:sp>
        <p:nvSpPr>
          <p:cNvPr id="16" name="Symbol zastępczy stopki 15"/>
          <p:cNvSpPr>
            <a:spLocks noGrp="1"/>
          </p:cNvSpPr>
          <p:nvPr>
            <p:ph type="ftr" sz="quarter" idx="16"/>
          </p:nvPr>
        </p:nvSpPr>
        <p:spPr/>
        <p:txBody>
          <a:bodyPr/>
          <a:lstStyle/>
          <a:p>
            <a:endParaRPr lang="pl-PL" dirty="0"/>
          </a:p>
        </p:txBody>
      </p:sp>
      <p:sp>
        <p:nvSpPr>
          <p:cNvPr id="17" name="Tytuł 16"/>
          <p:cNvSpPr>
            <a:spLocks noGrp="1"/>
          </p:cNvSpPr>
          <p:nvPr>
            <p:ph type="title"/>
          </p:nvPr>
        </p:nvSpPr>
        <p:spPr/>
        <p:txBody>
          <a:bodyPr rtlCol="0" anchor="b" anchorCtr="0"/>
          <a:lstStyle/>
          <a:p>
            <a:r>
              <a:rPr kumimoji="0" lang="pl-PL" smtClean="0"/>
              <a:t>Kliknij, aby edytować styl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4" name="Symbol zastępczy daty 3"/>
          <p:cNvSpPr>
            <a:spLocks noGrp="1"/>
          </p:cNvSpPr>
          <p:nvPr>
            <p:ph type="dt" sz="half" idx="10"/>
          </p:nvPr>
        </p:nvSpPr>
        <p:spPr/>
        <p:txBody>
          <a:bodyPr/>
          <a:lstStyle/>
          <a:p>
            <a:fld id="{A7C7F8A8-0FE7-4D24-AE02-0EEA7B6EE454}" type="datetimeFigureOut">
              <a:rPr lang="pl-PL" smtClean="0"/>
              <a:pPr/>
              <a:t>2017-02-03</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B9F83D9C-3937-48FA-A5E2-3AD3FF6DC058}" type="slidenum">
              <a:rPr lang="pl-PL" smtClean="0"/>
              <a:pPr/>
              <a:t>‹#›</a:t>
            </a:fld>
            <a:endParaRPr lang="pl-PL" dirty="0"/>
          </a:p>
        </p:txBody>
      </p:sp>
      <p:sp>
        <p:nvSpPr>
          <p:cNvPr id="2" name="Tytuł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cxnSp>
        <p:nvCxnSpPr>
          <p:cNvPr id="7" name="Łącznik prosty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5" name="Symbol zastępczy daty 4"/>
          <p:cNvSpPr>
            <a:spLocks noGrp="1"/>
          </p:cNvSpPr>
          <p:nvPr>
            <p:ph type="dt" sz="half" idx="10"/>
          </p:nvPr>
        </p:nvSpPr>
        <p:spPr/>
        <p:txBody>
          <a:bodyPr/>
          <a:lstStyle/>
          <a:p>
            <a:fld id="{A7C7F8A8-0FE7-4D24-AE02-0EEA7B6EE454}" type="datetimeFigureOut">
              <a:rPr lang="pl-PL" smtClean="0"/>
              <a:pPr/>
              <a:t>2017-02-03</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B9F83D9C-3937-48FA-A5E2-3AD3FF6DC058}" type="slidenum">
              <a:rPr lang="pl-PL" smtClean="0"/>
              <a:pPr/>
              <a:t>‹#›</a:t>
            </a:fld>
            <a:endParaRPr lang="pl-PL" dirty="0"/>
          </a:p>
        </p:txBody>
      </p:sp>
      <p:sp>
        <p:nvSpPr>
          <p:cNvPr id="2" name="Tytuł 1"/>
          <p:cNvSpPr>
            <a:spLocks noGrp="1"/>
          </p:cNvSpPr>
          <p:nvPr>
            <p:ph type="title"/>
          </p:nvPr>
        </p:nvSpPr>
        <p:spPr/>
        <p:txBody>
          <a:bodyPr/>
          <a:lstStyle/>
          <a:p>
            <a:r>
              <a:rPr kumimoji="0" lang="pl-PL" smtClean="0"/>
              <a:t>Kliknij, aby edytować styl</a:t>
            </a:r>
            <a:endParaRPr kumimoji="0" lang="en-US"/>
          </a:p>
        </p:txBody>
      </p:sp>
      <p:sp>
        <p:nvSpPr>
          <p:cNvPr id="11" name="Symbol zastępczy zawartości 10"/>
          <p:cNvSpPr>
            <a:spLocks noGrp="1"/>
          </p:cNvSpPr>
          <p:nvPr>
            <p:ph sz="half" idx="1"/>
          </p:nvPr>
        </p:nvSpPr>
        <p:spPr>
          <a:xfrm>
            <a:off x="457200" y="1524000"/>
            <a:ext cx="4059936"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3" name="Symbol zastępczy zawartości 12"/>
          <p:cNvSpPr>
            <a:spLocks noGrp="1"/>
          </p:cNvSpPr>
          <p:nvPr>
            <p:ph sz="half" idx="2"/>
          </p:nvPr>
        </p:nvSpPr>
        <p:spPr>
          <a:xfrm>
            <a:off x="4648200" y="1524000"/>
            <a:ext cx="4059936"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9" name="Symbol zastępczy numeru slajdu 8"/>
          <p:cNvSpPr>
            <a:spLocks noGrp="1"/>
          </p:cNvSpPr>
          <p:nvPr>
            <p:ph type="sldNum" sz="quarter" idx="12"/>
          </p:nvPr>
        </p:nvSpPr>
        <p:spPr/>
        <p:txBody>
          <a:bodyPr/>
          <a:lstStyle/>
          <a:p>
            <a:fld id="{B9F83D9C-3937-48FA-A5E2-3AD3FF6DC058}" type="slidenum">
              <a:rPr lang="pl-PL" smtClean="0"/>
              <a:pPr/>
              <a:t>‹#›</a:t>
            </a:fld>
            <a:endParaRPr lang="pl-PL" dirty="0"/>
          </a:p>
        </p:txBody>
      </p:sp>
      <p:sp>
        <p:nvSpPr>
          <p:cNvPr id="8" name="Symbol zastępczy stopki 7"/>
          <p:cNvSpPr>
            <a:spLocks noGrp="1"/>
          </p:cNvSpPr>
          <p:nvPr>
            <p:ph type="ftr" sz="quarter" idx="11"/>
          </p:nvPr>
        </p:nvSpPr>
        <p:spPr/>
        <p:txBody>
          <a:bodyPr/>
          <a:lstStyle/>
          <a:p>
            <a:endParaRPr lang="pl-PL" dirty="0"/>
          </a:p>
        </p:txBody>
      </p:sp>
      <p:sp>
        <p:nvSpPr>
          <p:cNvPr id="7" name="Symbol zastępczy daty 6"/>
          <p:cNvSpPr>
            <a:spLocks noGrp="1"/>
          </p:cNvSpPr>
          <p:nvPr>
            <p:ph type="dt" sz="half" idx="10"/>
          </p:nvPr>
        </p:nvSpPr>
        <p:spPr/>
        <p:txBody>
          <a:bodyPr/>
          <a:lstStyle/>
          <a:p>
            <a:fld id="{A7C7F8A8-0FE7-4D24-AE02-0EEA7B6EE454}" type="datetimeFigureOut">
              <a:rPr lang="pl-PL" smtClean="0"/>
              <a:pPr/>
              <a:t>2017-02-03</a:t>
            </a:fld>
            <a:endParaRPr lang="pl-PL" dirty="0"/>
          </a:p>
        </p:txBody>
      </p:sp>
      <p:sp>
        <p:nvSpPr>
          <p:cNvPr id="3" name="Symbol zastępczy tekstu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32" name="Symbol zastępczy zawartości 31"/>
          <p:cNvSpPr>
            <a:spLocks noGrp="1"/>
          </p:cNvSpPr>
          <p:nvPr>
            <p:ph sz="half" idx="2"/>
          </p:nvPr>
        </p:nvSpPr>
        <p:spPr>
          <a:xfrm>
            <a:off x="457200" y="2201896"/>
            <a:ext cx="4038600" cy="3913632"/>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34" name="Symbol zastępczy zawartości 33"/>
          <p:cNvSpPr>
            <a:spLocks noGrp="1"/>
          </p:cNvSpPr>
          <p:nvPr>
            <p:ph sz="quarter" idx="4"/>
          </p:nvPr>
        </p:nvSpPr>
        <p:spPr>
          <a:xfrm>
            <a:off x="4649788" y="2201896"/>
            <a:ext cx="4038600" cy="3913632"/>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 name="Tytuł 1"/>
          <p:cNvSpPr>
            <a:spLocks noGrp="1"/>
          </p:cNvSpPr>
          <p:nvPr>
            <p:ph type="title"/>
          </p:nvPr>
        </p:nvSpPr>
        <p:spPr>
          <a:xfrm>
            <a:off x="457200" y="155448"/>
            <a:ext cx="8229600" cy="1143000"/>
          </a:xfrm>
        </p:spPr>
        <p:txBody>
          <a:bodyPr anchor="b" anchorCtr="0"/>
          <a:lstStyle>
            <a:lvl1pPr>
              <a:defRPr/>
            </a:lvl1pPr>
          </a:lstStyle>
          <a:p>
            <a:r>
              <a:rPr kumimoji="0" lang="pl-PL" smtClean="0"/>
              <a:t>Kliknij, aby edytować styl</a:t>
            </a:r>
            <a:endParaRPr kumimoji="0" lang="en-US"/>
          </a:p>
        </p:txBody>
      </p:sp>
      <p:sp>
        <p:nvSpPr>
          <p:cNvPr id="12" name="Symbol zastępczy tekstu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cxnSp>
        <p:nvCxnSpPr>
          <p:cNvPr id="10" name="Łącznik prosty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Łącznik prosty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3" name="Symbol zastępczy daty 2"/>
          <p:cNvSpPr>
            <a:spLocks noGrp="1"/>
          </p:cNvSpPr>
          <p:nvPr>
            <p:ph type="dt" sz="half" idx="10"/>
          </p:nvPr>
        </p:nvSpPr>
        <p:spPr/>
        <p:txBody>
          <a:bodyPr/>
          <a:lstStyle/>
          <a:p>
            <a:fld id="{A7C7F8A8-0FE7-4D24-AE02-0EEA7B6EE454}" type="datetimeFigureOut">
              <a:rPr lang="pl-PL" smtClean="0"/>
              <a:pPr/>
              <a:t>2017-02-03</a:t>
            </a:fld>
            <a:endParaRPr lang="pl-PL" dirty="0"/>
          </a:p>
        </p:txBody>
      </p:sp>
      <p:sp>
        <p:nvSpPr>
          <p:cNvPr id="4" name="Symbol zastępczy stopki 3"/>
          <p:cNvSpPr>
            <a:spLocks noGrp="1"/>
          </p:cNvSpPr>
          <p:nvPr>
            <p:ph type="ftr" sz="quarter" idx="11"/>
          </p:nvPr>
        </p:nvSpPr>
        <p:spPr/>
        <p:txBody>
          <a:bodyPr/>
          <a:lstStyle/>
          <a:p>
            <a:endParaRPr lang="pl-PL" dirty="0"/>
          </a:p>
        </p:txBody>
      </p:sp>
      <p:sp>
        <p:nvSpPr>
          <p:cNvPr id="5" name="Symbol zastępczy numeru slajdu 4"/>
          <p:cNvSpPr>
            <a:spLocks noGrp="1"/>
          </p:cNvSpPr>
          <p:nvPr>
            <p:ph type="sldNum" sz="quarter" idx="12"/>
          </p:nvPr>
        </p:nvSpPr>
        <p:spPr/>
        <p:txBody>
          <a:bodyPr/>
          <a:lstStyle/>
          <a:p>
            <a:fld id="{B9F83D9C-3937-48FA-A5E2-3AD3FF6DC058}" type="slidenum">
              <a:rPr lang="pl-PL" smtClean="0"/>
              <a:pPr/>
              <a:t>‹#›</a:t>
            </a:fld>
            <a:endParaRPr lang="pl-PL" dirty="0"/>
          </a:p>
        </p:txBody>
      </p:sp>
      <p:sp>
        <p:nvSpPr>
          <p:cNvPr id="2" name="Tytuł 1"/>
          <p:cNvSpPr>
            <a:spLocks noGrp="1"/>
          </p:cNvSpPr>
          <p:nvPr>
            <p:ph type="title"/>
          </p:nvPr>
        </p:nvSpPr>
        <p:spPr/>
        <p:txBody>
          <a:bodyPr/>
          <a:lstStyle/>
          <a:p>
            <a:r>
              <a:rPr kumimoji="0" lang="pl-PL" smtClean="0"/>
              <a:t>Kliknij, aby edytować styl</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A7C7F8A8-0FE7-4D24-AE02-0EEA7B6EE454}" type="datetimeFigureOut">
              <a:rPr lang="pl-PL" smtClean="0"/>
              <a:pPr/>
              <a:t>2017-02-03</a:t>
            </a:fld>
            <a:endParaRPr lang="pl-PL" dirty="0"/>
          </a:p>
        </p:txBody>
      </p:sp>
      <p:sp>
        <p:nvSpPr>
          <p:cNvPr id="3" name="Symbol zastępczy stopki 2"/>
          <p:cNvSpPr>
            <a:spLocks noGrp="1"/>
          </p:cNvSpPr>
          <p:nvPr>
            <p:ph type="ftr" sz="quarter" idx="11"/>
          </p:nvPr>
        </p:nvSpPr>
        <p:spPr/>
        <p:txBody>
          <a:bodyPr/>
          <a:lstStyle/>
          <a:p>
            <a:endParaRPr lang="pl-PL" dirty="0"/>
          </a:p>
        </p:txBody>
      </p:sp>
      <p:sp>
        <p:nvSpPr>
          <p:cNvPr id="4" name="Symbol zastępczy numeru slajdu 3"/>
          <p:cNvSpPr>
            <a:spLocks noGrp="1"/>
          </p:cNvSpPr>
          <p:nvPr>
            <p:ph type="sldNum" sz="quarter" idx="12"/>
          </p:nvPr>
        </p:nvSpPr>
        <p:spPr/>
        <p:txBody>
          <a:bodyPr/>
          <a:lstStyle/>
          <a:p>
            <a:fld id="{B9F83D9C-3937-48FA-A5E2-3AD3FF6DC058}" type="slidenum">
              <a:rPr lang="pl-PL" smtClean="0"/>
              <a:pPr/>
              <a:t>‹#›</a:t>
            </a:fld>
            <a:endParaRPr lang="pl-P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29" name="Symbol zastępczy zawartości 28"/>
          <p:cNvSpPr>
            <a:spLocks noGrp="1"/>
          </p:cNvSpPr>
          <p:nvPr>
            <p:ph sz="quarter" idx="1"/>
          </p:nvPr>
        </p:nvSpPr>
        <p:spPr>
          <a:xfrm>
            <a:off x="457200" y="457200"/>
            <a:ext cx="6248400" cy="5715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3" name="Symbol zastępczy tekstu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31" name="Tytuł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pl-PL" smtClean="0"/>
              <a:t>Kliknij, aby edytować styl</a:t>
            </a:r>
            <a:endParaRPr kumimoji="0" lang="en-US"/>
          </a:p>
        </p:txBody>
      </p:sp>
      <p:sp>
        <p:nvSpPr>
          <p:cNvPr id="8" name="Symbol zastępczy daty 7"/>
          <p:cNvSpPr>
            <a:spLocks noGrp="1"/>
          </p:cNvSpPr>
          <p:nvPr>
            <p:ph type="dt" sz="half" idx="14"/>
          </p:nvPr>
        </p:nvSpPr>
        <p:spPr/>
        <p:txBody>
          <a:bodyPr/>
          <a:lstStyle/>
          <a:p>
            <a:fld id="{A7C7F8A8-0FE7-4D24-AE02-0EEA7B6EE454}" type="datetimeFigureOut">
              <a:rPr lang="pl-PL" smtClean="0"/>
              <a:pPr/>
              <a:t>2017-02-03</a:t>
            </a:fld>
            <a:endParaRPr lang="pl-PL" dirty="0"/>
          </a:p>
        </p:txBody>
      </p:sp>
      <p:sp>
        <p:nvSpPr>
          <p:cNvPr id="9" name="Symbol zastępczy numeru slajdu 8"/>
          <p:cNvSpPr>
            <a:spLocks noGrp="1"/>
          </p:cNvSpPr>
          <p:nvPr>
            <p:ph type="sldNum" sz="quarter" idx="15"/>
          </p:nvPr>
        </p:nvSpPr>
        <p:spPr/>
        <p:txBody>
          <a:bodyPr/>
          <a:lstStyle/>
          <a:p>
            <a:fld id="{B9F83D9C-3937-48FA-A5E2-3AD3FF6DC058}" type="slidenum">
              <a:rPr lang="pl-PL" smtClean="0"/>
              <a:pPr/>
              <a:t>‹#›</a:t>
            </a:fld>
            <a:endParaRPr lang="pl-PL" dirty="0"/>
          </a:p>
        </p:txBody>
      </p:sp>
      <p:sp>
        <p:nvSpPr>
          <p:cNvPr id="10" name="Symbol zastępczy stopki 9"/>
          <p:cNvSpPr>
            <a:spLocks noGrp="1"/>
          </p:cNvSpPr>
          <p:nvPr>
            <p:ph type="ftr" sz="quarter" idx="16"/>
          </p:nvPr>
        </p:nvSpPr>
        <p:spPr/>
        <p:txBody>
          <a:bodyPr/>
          <a:lstStyle/>
          <a:p>
            <a:endParaRPr lang="pl-P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pl-PL" dirty="0" smtClean="0"/>
              <a:t>Kliknij ikonę, aby dodać obraz</a:t>
            </a:r>
            <a:endParaRPr kumimoji="0" lang="en-US" dirty="0"/>
          </a:p>
        </p:txBody>
      </p:sp>
      <p:sp>
        <p:nvSpPr>
          <p:cNvPr id="4" name="Symbol zastępczy tekstu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8" name="Symbol zastępczy daty 7"/>
          <p:cNvSpPr>
            <a:spLocks noGrp="1"/>
          </p:cNvSpPr>
          <p:nvPr>
            <p:ph type="dt" sz="half" idx="10"/>
          </p:nvPr>
        </p:nvSpPr>
        <p:spPr/>
        <p:txBody>
          <a:bodyPr/>
          <a:lstStyle/>
          <a:p>
            <a:fld id="{A7C7F8A8-0FE7-4D24-AE02-0EEA7B6EE454}" type="datetimeFigureOut">
              <a:rPr lang="pl-PL" smtClean="0"/>
              <a:pPr/>
              <a:t>2017-02-03</a:t>
            </a:fld>
            <a:endParaRPr lang="pl-PL" dirty="0"/>
          </a:p>
        </p:txBody>
      </p:sp>
      <p:sp>
        <p:nvSpPr>
          <p:cNvPr id="9" name="Symbol zastępczy numeru slajdu 8"/>
          <p:cNvSpPr>
            <a:spLocks noGrp="1"/>
          </p:cNvSpPr>
          <p:nvPr>
            <p:ph type="sldNum" sz="quarter" idx="11"/>
          </p:nvPr>
        </p:nvSpPr>
        <p:spPr/>
        <p:txBody>
          <a:bodyPr/>
          <a:lstStyle/>
          <a:p>
            <a:fld id="{B9F83D9C-3937-48FA-A5E2-3AD3FF6DC058}" type="slidenum">
              <a:rPr lang="pl-PL" smtClean="0"/>
              <a:pPr/>
              <a:t>‹#›</a:t>
            </a:fld>
            <a:endParaRPr lang="pl-PL" dirty="0"/>
          </a:p>
        </p:txBody>
      </p:sp>
      <p:sp>
        <p:nvSpPr>
          <p:cNvPr id="10" name="Symbol zastępczy stopki 9"/>
          <p:cNvSpPr>
            <a:spLocks noGrp="1"/>
          </p:cNvSpPr>
          <p:nvPr>
            <p:ph type="ftr" sz="quarter" idx="12"/>
          </p:nvPr>
        </p:nvSpPr>
        <p:spPr/>
        <p:txBody>
          <a:bodyPr/>
          <a:lstStyle/>
          <a:p>
            <a:endParaRPr lang="pl-P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Symbol zastępczy tekstu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24" name="Symbol zastępczy daty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A7C7F8A8-0FE7-4D24-AE02-0EEA7B6EE454}" type="datetimeFigureOut">
              <a:rPr lang="pl-PL" smtClean="0"/>
              <a:pPr/>
              <a:t>2017-02-03</a:t>
            </a:fld>
            <a:endParaRPr lang="pl-PL" dirty="0"/>
          </a:p>
        </p:txBody>
      </p:sp>
      <p:sp>
        <p:nvSpPr>
          <p:cNvPr id="10" name="Symbol zastępczy stopki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pl-PL" dirty="0"/>
          </a:p>
        </p:txBody>
      </p:sp>
      <p:sp>
        <p:nvSpPr>
          <p:cNvPr id="22" name="Symbol zastępczy numeru slajdu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9F83D9C-3937-48FA-A5E2-3AD3FF6DC058}" type="slidenum">
              <a:rPr lang="pl-PL" smtClean="0"/>
              <a:pPr/>
              <a:t>‹#›</a:t>
            </a:fld>
            <a:endParaRPr lang="pl-PL" dirty="0"/>
          </a:p>
        </p:txBody>
      </p:sp>
      <p:sp>
        <p:nvSpPr>
          <p:cNvPr id="5" name="Symbol zastępczy tytułu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pl-PL" smtClean="0"/>
              <a:t>Kliknij, aby edytować styl</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p:txBody>
          <a:bodyPr/>
          <a:lstStyle/>
          <a:p>
            <a:endParaRPr lang="pl-PL" dirty="0"/>
          </a:p>
        </p:txBody>
      </p:sp>
      <p:sp>
        <p:nvSpPr>
          <p:cNvPr id="2" name="Tytuł 1"/>
          <p:cNvSpPr>
            <a:spLocks noGrp="1"/>
          </p:cNvSpPr>
          <p:nvPr>
            <p:ph type="ctrTitle"/>
          </p:nvPr>
        </p:nvSpPr>
        <p:spPr>
          <a:xfrm>
            <a:off x="685800" y="1412777"/>
            <a:ext cx="7772400" cy="1584175"/>
          </a:xfrm>
        </p:spPr>
        <p:txBody>
          <a:bodyPr/>
          <a:lstStyle/>
          <a:p>
            <a:endParaRPr lang="pl-PL" dirty="0"/>
          </a:p>
        </p:txBody>
      </p:sp>
      <p:sp>
        <p:nvSpPr>
          <p:cNvPr id="6" name="Prostokąt 5"/>
          <p:cNvSpPr/>
          <p:nvPr/>
        </p:nvSpPr>
        <p:spPr>
          <a:xfrm>
            <a:off x="-91841" y="476672"/>
            <a:ext cx="9327682" cy="1938992"/>
          </a:xfrm>
          <a:prstGeom prst="rect">
            <a:avLst/>
          </a:prstGeom>
          <a:noFill/>
        </p:spPr>
        <p:txBody>
          <a:bodyPr wrap="square" lIns="91440" tIns="45720" rIns="91440" bIns="45720">
            <a:spAutoFit/>
          </a:bodyPr>
          <a:lstStyle/>
          <a:p>
            <a:pPr algn="ctr"/>
            <a:r>
              <a:rPr lang="pl-PL" sz="6000" b="1" cap="none" spc="0" dirty="0" smtClean="0">
                <a:ln w="18000">
                  <a:solidFill>
                    <a:schemeClr val="accent2">
                      <a:satMod val="140000"/>
                    </a:schemeClr>
                  </a:solidFill>
                  <a:prstDash val="solid"/>
                  <a:miter lim="800000"/>
                </a:ln>
                <a:solidFill>
                  <a:schemeClr val="accent3"/>
                </a:solidFill>
                <a:effectLst>
                  <a:outerShdw blurRad="25500" dist="23000" dir="7020000" algn="tl">
                    <a:srgbClr val="000000">
                      <a:alpha val="50000"/>
                    </a:srgbClr>
                  </a:outerShdw>
                </a:effectLst>
              </a:rPr>
              <a:t>CZY ZNASZ HISTORIĘ SWOJEJ SZKOŁY?</a:t>
            </a:r>
            <a:endParaRPr lang="pl-PL" sz="6000" b="1" cap="none" spc="0" dirty="0">
              <a:ln w="18000">
                <a:solidFill>
                  <a:schemeClr val="accent2">
                    <a:satMod val="140000"/>
                  </a:schemeClr>
                </a:solidFill>
                <a:prstDash val="solid"/>
                <a:miter lim="800000"/>
              </a:ln>
              <a:solidFill>
                <a:schemeClr val="accent3"/>
              </a:solidFill>
              <a:effectLst>
                <a:outerShdw blurRad="25500" dist="23000" dir="7020000" algn="tl">
                  <a:srgbClr val="000000">
                    <a:alpha val="50000"/>
                  </a:srgbClr>
                </a:outerShdw>
              </a:effectLst>
            </a:endParaRPr>
          </a:p>
        </p:txBody>
      </p:sp>
      <p:pic>
        <p:nvPicPr>
          <p:cNvPr id="8" name="Obraz 7" descr="http://photos.nasza-klasa.pl/17244764/199/main/c4f973066e.jpeg"/>
          <p:cNvPicPr/>
          <p:nvPr/>
        </p:nvPicPr>
        <p:blipFill>
          <a:blip r:embed="rId2" cstate="print"/>
          <a:srcRect/>
          <a:stretch>
            <a:fillRect/>
          </a:stretch>
        </p:blipFill>
        <p:spPr bwMode="auto">
          <a:xfrm>
            <a:off x="1691680" y="2924944"/>
            <a:ext cx="5727008" cy="364218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1052736"/>
            <a:ext cx="8229600" cy="5043264"/>
          </a:xfrm>
        </p:spPr>
        <p:txBody>
          <a:bodyPr>
            <a:normAutofit fontScale="77500" lnSpcReduction="20000"/>
          </a:bodyPr>
          <a:lstStyle/>
          <a:p>
            <a:pPr>
              <a:buNone/>
            </a:pPr>
            <a:r>
              <a:rPr lang="pl-PL" sz="2800" i="1" dirty="0" smtClean="0">
                <a:solidFill>
                  <a:schemeClr val="tx2">
                    <a:lumMod val="10000"/>
                  </a:schemeClr>
                </a:solidFill>
              </a:rPr>
              <a:t>Na terenie szkoły zorganizowano :</a:t>
            </a:r>
          </a:p>
          <a:p>
            <a:pPr marL="342900" lvl="0" indent="-342900">
              <a:buFont typeface="+mj-lt"/>
              <a:buAutoNum type="alphaLcPeriod"/>
            </a:pPr>
            <a:r>
              <a:rPr lang="pl-PL" sz="2800" i="1" dirty="0" smtClean="0">
                <a:solidFill>
                  <a:schemeClr val="tx2">
                    <a:lumMod val="10000"/>
                  </a:schemeClr>
                </a:solidFill>
              </a:rPr>
              <a:t>drużynę harcerską: męską - liczba członków  10</a:t>
            </a:r>
          </a:p>
          <a:p>
            <a:pPr marL="342900" indent="-342900">
              <a:buFont typeface="+mj-lt"/>
              <a:buAutoNum type="alphaLcPeriod"/>
            </a:pPr>
            <a:r>
              <a:rPr lang="pl-PL" sz="2800" i="1" dirty="0" smtClean="0">
                <a:solidFill>
                  <a:schemeClr val="tx2">
                    <a:lumMod val="10000"/>
                  </a:schemeClr>
                </a:solidFill>
              </a:rPr>
              <a:t>                                     żeńską - liczba członków </a:t>
            </a:r>
            <a:r>
              <a:rPr lang="pl-PL" sz="2800" i="1" dirty="0" smtClean="0">
                <a:solidFill>
                  <a:schemeClr val="tx2">
                    <a:lumMod val="10000"/>
                  </a:schemeClr>
                </a:solidFill>
              </a:rPr>
              <a:t>13;</a:t>
            </a:r>
            <a:endParaRPr lang="pl-PL" sz="2800" i="1" dirty="0" smtClean="0">
              <a:solidFill>
                <a:schemeClr val="tx2">
                  <a:lumMod val="10000"/>
                </a:schemeClr>
              </a:solidFill>
            </a:endParaRPr>
          </a:p>
          <a:p>
            <a:pPr marL="342900" lvl="0" indent="-342900">
              <a:buFont typeface="+mj-lt"/>
              <a:buAutoNum type="alphaLcPeriod"/>
            </a:pPr>
            <a:r>
              <a:rPr lang="pl-PL" sz="2800" i="1" dirty="0" smtClean="0">
                <a:solidFill>
                  <a:schemeClr val="tx2">
                    <a:lumMod val="10000"/>
                  </a:schemeClr>
                </a:solidFill>
              </a:rPr>
              <a:t>kooperatywę uczniowską;</a:t>
            </a:r>
          </a:p>
          <a:p>
            <a:pPr marL="342900" lvl="0" indent="-342900">
              <a:buFont typeface="+mj-lt"/>
              <a:buAutoNum type="alphaLcPeriod"/>
            </a:pPr>
            <a:r>
              <a:rPr lang="pl-PL" sz="2800" i="1" dirty="0" smtClean="0">
                <a:solidFill>
                  <a:schemeClr val="tx2">
                    <a:lumMod val="10000"/>
                  </a:schemeClr>
                </a:solidFill>
              </a:rPr>
              <a:t>szkolną kasę </a:t>
            </a:r>
            <a:r>
              <a:rPr lang="pl-PL" sz="2800" i="1" dirty="0" smtClean="0">
                <a:solidFill>
                  <a:schemeClr val="tx2">
                    <a:lumMod val="10000"/>
                  </a:schemeClr>
                </a:solidFill>
              </a:rPr>
              <a:t>oszczędności : liczba członków 39, suma wkładów - </a:t>
            </a:r>
            <a:r>
              <a:rPr lang="pl-PL" sz="2800" i="1" dirty="0" smtClean="0">
                <a:solidFill>
                  <a:schemeClr val="tx2">
                    <a:lumMod val="10000"/>
                  </a:schemeClr>
                </a:solidFill>
              </a:rPr>
              <a:t>165,61 zł;</a:t>
            </a:r>
            <a:endParaRPr lang="pl-PL" sz="2800" i="1" dirty="0" smtClean="0">
              <a:solidFill>
                <a:schemeClr val="tx2">
                  <a:lumMod val="10000"/>
                </a:schemeClr>
              </a:solidFill>
            </a:endParaRPr>
          </a:p>
          <a:p>
            <a:pPr marL="342900" lvl="0" indent="-342900">
              <a:buFont typeface="+mj-lt"/>
              <a:buAutoNum type="alphaLcPeriod"/>
            </a:pPr>
            <a:r>
              <a:rPr lang="pl-PL" sz="2800" i="1" dirty="0" smtClean="0">
                <a:solidFill>
                  <a:schemeClr val="tx2">
                    <a:lumMod val="10000"/>
                  </a:schemeClr>
                </a:solidFill>
              </a:rPr>
              <a:t>kółko ,,Czerwonego Krzyża</a:t>
            </a:r>
            <a:r>
              <a:rPr lang="pl-PL" sz="2800" i="1" dirty="0" smtClean="0">
                <a:solidFill>
                  <a:schemeClr val="tx2">
                    <a:lumMod val="10000"/>
                  </a:schemeClr>
                </a:solidFill>
              </a:rPr>
              <a:t>”;</a:t>
            </a:r>
            <a:endParaRPr lang="pl-PL" sz="2800" i="1" dirty="0" smtClean="0">
              <a:solidFill>
                <a:schemeClr val="tx2">
                  <a:lumMod val="10000"/>
                </a:schemeClr>
              </a:solidFill>
            </a:endParaRPr>
          </a:p>
          <a:p>
            <a:pPr marL="342900" lvl="0" indent="-342900">
              <a:buFont typeface="+mj-lt"/>
              <a:buAutoNum type="alphaLcPeriod"/>
            </a:pPr>
            <a:r>
              <a:rPr lang="pl-PL" sz="2800" i="1" dirty="0" smtClean="0">
                <a:solidFill>
                  <a:schemeClr val="tx2">
                    <a:lumMod val="10000"/>
                  </a:schemeClr>
                </a:solidFill>
              </a:rPr>
              <a:t>drużynę sportową ,, Drużynę siatkówki”- 14 </a:t>
            </a:r>
            <a:r>
              <a:rPr lang="pl-PL" sz="2800" i="1" dirty="0" smtClean="0">
                <a:solidFill>
                  <a:schemeClr val="tx2">
                    <a:lumMod val="10000"/>
                  </a:schemeClr>
                </a:solidFill>
              </a:rPr>
              <a:t>chłopców;</a:t>
            </a:r>
            <a:endParaRPr lang="pl-PL" sz="2800" i="1" dirty="0" smtClean="0">
              <a:solidFill>
                <a:schemeClr val="tx2">
                  <a:lumMod val="10000"/>
                </a:schemeClr>
              </a:solidFill>
            </a:endParaRPr>
          </a:p>
          <a:p>
            <a:pPr marL="342900" lvl="0" indent="-342900">
              <a:buFont typeface="+mj-lt"/>
              <a:buAutoNum type="alphaLcPeriod"/>
            </a:pPr>
            <a:r>
              <a:rPr lang="pl-PL" sz="2800" i="1" dirty="0" smtClean="0">
                <a:solidFill>
                  <a:schemeClr val="tx2">
                    <a:lumMod val="10000"/>
                  </a:schemeClr>
                </a:solidFill>
              </a:rPr>
              <a:t>chór – 31 </a:t>
            </a:r>
            <a:r>
              <a:rPr lang="pl-PL" sz="2800" i="1" dirty="0" smtClean="0">
                <a:solidFill>
                  <a:schemeClr val="tx2">
                    <a:lumMod val="10000"/>
                  </a:schemeClr>
                </a:solidFill>
              </a:rPr>
              <a:t>dzieci;</a:t>
            </a:r>
            <a:endParaRPr lang="pl-PL" sz="2800" i="1" dirty="0" smtClean="0">
              <a:solidFill>
                <a:schemeClr val="tx2">
                  <a:lumMod val="10000"/>
                </a:schemeClr>
              </a:solidFill>
            </a:endParaRPr>
          </a:p>
          <a:p>
            <a:pPr marL="342900" lvl="0" indent="-342900">
              <a:buFont typeface="+mj-lt"/>
              <a:buAutoNum type="alphaLcPeriod"/>
            </a:pPr>
            <a:r>
              <a:rPr lang="pl-PL" sz="2800" i="1" dirty="0" smtClean="0">
                <a:solidFill>
                  <a:schemeClr val="tx2">
                    <a:lumMod val="10000"/>
                  </a:schemeClr>
                </a:solidFill>
              </a:rPr>
              <a:t>orkiestrę;</a:t>
            </a:r>
            <a:endParaRPr lang="pl-PL" sz="2800" i="1" dirty="0" smtClean="0">
              <a:solidFill>
                <a:schemeClr val="tx2">
                  <a:lumMod val="10000"/>
                </a:schemeClr>
              </a:solidFill>
            </a:endParaRPr>
          </a:p>
          <a:p>
            <a:pPr marL="342900" lvl="0" indent="-342900">
              <a:buFont typeface="+mj-lt"/>
              <a:buAutoNum type="alphaLcPeriod"/>
            </a:pPr>
            <a:r>
              <a:rPr lang="pl-PL" sz="2800" i="1" dirty="0" smtClean="0">
                <a:solidFill>
                  <a:schemeClr val="tx2">
                    <a:lumMod val="10000"/>
                  </a:schemeClr>
                </a:solidFill>
              </a:rPr>
              <a:t>koło miłośników przyrody ,,Koło miłośników ptaków</a:t>
            </a:r>
            <a:r>
              <a:rPr lang="pl-PL" sz="2800" i="1" dirty="0" smtClean="0">
                <a:solidFill>
                  <a:schemeClr val="tx2">
                    <a:lumMod val="10000"/>
                  </a:schemeClr>
                </a:solidFill>
              </a:rPr>
              <a:t>”;</a:t>
            </a:r>
            <a:endParaRPr lang="pl-PL" sz="2800" i="1" dirty="0" smtClean="0">
              <a:solidFill>
                <a:schemeClr val="tx2">
                  <a:lumMod val="10000"/>
                </a:schemeClr>
              </a:solidFill>
            </a:endParaRPr>
          </a:p>
          <a:p>
            <a:pPr marL="342900" lvl="0" indent="-342900">
              <a:buFont typeface="+mj-lt"/>
              <a:buAutoNum type="alphaLcPeriod"/>
            </a:pPr>
            <a:r>
              <a:rPr lang="pl-PL" sz="2800" i="1" dirty="0" smtClean="0">
                <a:solidFill>
                  <a:schemeClr val="tx2">
                    <a:lumMod val="10000"/>
                  </a:schemeClr>
                </a:solidFill>
              </a:rPr>
              <a:t>Samorząd </a:t>
            </a:r>
            <a:r>
              <a:rPr lang="pl-PL" sz="2800" i="1" dirty="0" smtClean="0">
                <a:solidFill>
                  <a:schemeClr val="tx2">
                    <a:lumMod val="10000"/>
                  </a:schemeClr>
                </a:solidFill>
              </a:rPr>
              <a:t>Szkolny;</a:t>
            </a:r>
            <a:endParaRPr lang="pl-PL" sz="2800" i="1" dirty="0" smtClean="0">
              <a:solidFill>
                <a:schemeClr val="tx2">
                  <a:lumMod val="10000"/>
                </a:schemeClr>
              </a:solidFill>
            </a:endParaRPr>
          </a:p>
          <a:p>
            <a:pPr marL="342900" indent="-342900">
              <a:buFont typeface="+mj-lt"/>
              <a:buAutoNum type="alphaLcPeriod"/>
            </a:pPr>
            <a:r>
              <a:rPr lang="pl-PL" sz="2800" i="1" dirty="0" smtClean="0">
                <a:solidFill>
                  <a:schemeClr val="tx2">
                    <a:lumMod val="10000"/>
                  </a:schemeClr>
                </a:solidFill>
              </a:rPr>
              <a:t>Wielką Orkiestrę </a:t>
            </a:r>
            <a:r>
              <a:rPr lang="pl-PL" sz="2800" i="1" dirty="0" smtClean="0">
                <a:solidFill>
                  <a:schemeClr val="tx2">
                    <a:lumMod val="10000"/>
                  </a:schemeClr>
                </a:solidFill>
              </a:rPr>
              <a:t>Prawie </a:t>
            </a:r>
            <a:r>
              <a:rPr lang="pl-PL" sz="2800" i="1" dirty="0" smtClean="0">
                <a:solidFill>
                  <a:schemeClr val="tx2">
                    <a:lumMod val="10000"/>
                  </a:schemeClr>
                </a:solidFill>
              </a:rPr>
              <a:t>Symfoniczną </a:t>
            </a:r>
            <a:r>
              <a:rPr lang="pl-PL" sz="2800" i="1" dirty="0" smtClean="0">
                <a:solidFill>
                  <a:schemeClr val="tx2">
                    <a:lumMod val="10000"/>
                  </a:schemeClr>
                </a:solidFill>
              </a:rPr>
              <a:t>pod dyr. </a:t>
            </a:r>
            <a:endParaRPr lang="pl-PL" sz="2800" i="1" dirty="0" smtClean="0">
              <a:solidFill>
                <a:schemeClr val="tx2">
                  <a:lumMod val="10000"/>
                </a:schemeClr>
              </a:solidFill>
            </a:endParaRPr>
          </a:p>
          <a:p>
            <a:pPr marL="342900" indent="-342900">
              <a:buNone/>
            </a:pPr>
            <a:r>
              <a:rPr lang="pl-PL" sz="2800" i="1" dirty="0" smtClean="0">
                <a:solidFill>
                  <a:schemeClr val="tx2">
                    <a:lumMod val="10000"/>
                  </a:schemeClr>
                </a:solidFill>
              </a:rPr>
              <a:t>P</a:t>
            </a:r>
            <a:r>
              <a:rPr lang="pl-PL" sz="2800" i="1" dirty="0" smtClean="0">
                <a:solidFill>
                  <a:schemeClr val="tx2">
                    <a:lumMod val="10000"/>
                  </a:schemeClr>
                </a:solidFill>
              </a:rPr>
              <a:t>. Zakościelnej.</a:t>
            </a:r>
          </a:p>
          <a:p>
            <a:endParaRPr lang="pl-PL" dirty="0"/>
          </a:p>
        </p:txBody>
      </p:sp>
      <p:sp>
        <p:nvSpPr>
          <p:cNvPr id="3" name="Tytuł 2"/>
          <p:cNvSpPr>
            <a:spLocks noGrp="1"/>
          </p:cNvSpPr>
          <p:nvPr>
            <p:ph type="title"/>
          </p:nvPr>
        </p:nvSpPr>
        <p:spPr>
          <a:xfrm>
            <a:off x="457200" y="152400"/>
            <a:ext cx="8229600" cy="828328"/>
          </a:xfrm>
        </p:spPr>
        <p:txBody>
          <a:bodyPr>
            <a:normAutofit/>
          </a:bodyPr>
          <a:lstStyle/>
          <a:p>
            <a:pPr algn="ctr"/>
            <a:r>
              <a:rPr lang="pl-PL" sz="4400" b="1"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Organizacje szkolne</a:t>
            </a:r>
            <a:endParaRPr lang="pl-PL"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1268760"/>
            <a:ext cx="8229600" cy="4827240"/>
          </a:xfrm>
        </p:spPr>
        <p:txBody>
          <a:bodyPr>
            <a:normAutofit fontScale="70000" lnSpcReduction="20000"/>
          </a:bodyPr>
          <a:lstStyle/>
          <a:p>
            <a:pPr>
              <a:buNone/>
            </a:pPr>
            <a:r>
              <a:rPr lang="pl-PL" i="1" dirty="0" smtClean="0">
                <a:solidFill>
                  <a:schemeClr val="tx2">
                    <a:lumMod val="10000"/>
                  </a:schemeClr>
                </a:solidFill>
              </a:rPr>
              <a:t>Wyciąg z protokołu posiedzenia Rady Pedagogicznej z dnia 14. V. </a:t>
            </a:r>
            <a:r>
              <a:rPr lang="pl-PL" i="1" dirty="0" smtClean="0">
                <a:solidFill>
                  <a:schemeClr val="tx2">
                    <a:lumMod val="10000"/>
                  </a:schemeClr>
                </a:solidFill>
              </a:rPr>
              <a:t>1930 r</a:t>
            </a:r>
            <a:r>
              <a:rPr lang="pl-PL" i="1" dirty="0" smtClean="0">
                <a:solidFill>
                  <a:schemeClr val="tx2">
                    <a:lumMod val="10000"/>
                  </a:schemeClr>
                </a:solidFill>
              </a:rPr>
              <a:t>.</a:t>
            </a:r>
          </a:p>
          <a:p>
            <a:pPr>
              <a:buNone/>
            </a:pPr>
            <a:endParaRPr lang="pl-PL" i="1" dirty="0" smtClean="0">
              <a:solidFill>
                <a:schemeClr val="tx2">
                  <a:lumMod val="10000"/>
                </a:schemeClr>
              </a:solidFill>
            </a:endParaRPr>
          </a:p>
          <a:p>
            <a:pPr>
              <a:buNone/>
            </a:pPr>
            <a:r>
              <a:rPr lang="pl-PL" i="1" dirty="0" smtClean="0">
                <a:solidFill>
                  <a:schemeClr val="tx2">
                    <a:lumMod val="10000"/>
                  </a:schemeClr>
                </a:solidFill>
              </a:rPr>
              <a:t>Ile </a:t>
            </a:r>
            <a:r>
              <a:rPr lang="pl-PL" i="1" dirty="0" smtClean="0">
                <a:solidFill>
                  <a:schemeClr val="tx2">
                    <a:lumMod val="10000"/>
                  </a:schemeClr>
                </a:solidFill>
              </a:rPr>
              <a:t>dzieł posiada biblioteka szkolna dla dzieci?  480   </a:t>
            </a:r>
            <a:endParaRPr lang="pl-PL" i="1" dirty="0" smtClean="0">
              <a:solidFill>
                <a:schemeClr val="tx2">
                  <a:lumMod val="10000"/>
                </a:schemeClr>
              </a:solidFill>
            </a:endParaRPr>
          </a:p>
          <a:p>
            <a:pPr>
              <a:buNone/>
            </a:pPr>
            <a:r>
              <a:rPr lang="pl-PL" i="1" dirty="0" smtClean="0">
                <a:solidFill>
                  <a:schemeClr val="tx2">
                    <a:lumMod val="10000"/>
                  </a:schemeClr>
                </a:solidFill>
              </a:rPr>
              <a:t>W </a:t>
            </a:r>
            <a:r>
              <a:rPr lang="pl-PL" i="1" dirty="0" smtClean="0">
                <a:solidFill>
                  <a:schemeClr val="tx2">
                    <a:lumMod val="10000"/>
                  </a:schemeClr>
                </a:solidFill>
              </a:rPr>
              <a:t>ilu tomach? 485</a:t>
            </a:r>
          </a:p>
          <a:p>
            <a:pPr>
              <a:buNone/>
            </a:pPr>
            <a:r>
              <a:rPr lang="pl-PL" i="1" dirty="0" smtClean="0">
                <a:solidFill>
                  <a:schemeClr val="tx2">
                    <a:lumMod val="10000"/>
                  </a:schemeClr>
                </a:solidFill>
              </a:rPr>
              <a:t>Ile dzieci korzystało z biblioteki szkolnej ? </a:t>
            </a:r>
            <a:r>
              <a:rPr lang="pl-PL" i="1" dirty="0" smtClean="0">
                <a:solidFill>
                  <a:schemeClr val="tx2">
                    <a:lumMod val="10000"/>
                  </a:schemeClr>
                </a:solidFill>
              </a:rPr>
              <a:t>167</a:t>
            </a:r>
          </a:p>
          <a:p>
            <a:pPr>
              <a:buNone/>
            </a:pPr>
            <a:endParaRPr lang="pl-PL" i="1" dirty="0" smtClean="0">
              <a:solidFill>
                <a:schemeClr val="tx2">
                  <a:lumMod val="10000"/>
                </a:schemeClr>
              </a:solidFill>
            </a:endParaRPr>
          </a:p>
          <a:p>
            <a:pPr>
              <a:buNone/>
            </a:pPr>
            <a:r>
              <a:rPr lang="pl-PL" i="1" dirty="0" smtClean="0">
                <a:solidFill>
                  <a:schemeClr val="tx2">
                    <a:lumMod val="10000"/>
                  </a:schemeClr>
                </a:solidFill>
              </a:rPr>
              <a:t> Wypada średnio liczba przeczytanych dzieł na jedno dziecko - 7</a:t>
            </a:r>
          </a:p>
          <a:p>
            <a:pPr>
              <a:buNone/>
            </a:pPr>
            <a:r>
              <a:rPr lang="pl-PL" i="1" dirty="0" smtClean="0">
                <a:solidFill>
                  <a:schemeClr val="tx2">
                    <a:lumMod val="10000"/>
                  </a:schemeClr>
                </a:solidFill>
              </a:rPr>
              <a:t>W ciągu roku przybyło dzieł w bibliotece dla dzieci - 33</a:t>
            </a:r>
          </a:p>
          <a:p>
            <a:pPr>
              <a:buNone/>
            </a:pPr>
            <a:endParaRPr lang="pl-PL" i="1" dirty="0" smtClean="0">
              <a:solidFill>
                <a:schemeClr val="tx2">
                  <a:lumMod val="10000"/>
                </a:schemeClr>
              </a:solidFill>
            </a:endParaRPr>
          </a:p>
          <a:p>
            <a:pPr>
              <a:buNone/>
            </a:pPr>
            <a:r>
              <a:rPr lang="pl-PL" i="1" dirty="0" smtClean="0">
                <a:solidFill>
                  <a:schemeClr val="tx2">
                    <a:lumMod val="10000"/>
                  </a:schemeClr>
                </a:solidFill>
              </a:rPr>
              <a:t>Jakie </a:t>
            </a:r>
            <a:r>
              <a:rPr lang="pl-PL" i="1" dirty="0" smtClean="0">
                <a:solidFill>
                  <a:schemeClr val="tx2">
                    <a:lumMod val="10000"/>
                  </a:schemeClr>
                </a:solidFill>
              </a:rPr>
              <a:t>pisma prenumerowano dla </a:t>
            </a:r>
            <a:r>
              <a:rPr lang="pl-PL" i="1" dirty="0" smtClean="0">
                <a:solidFill>
                  <a:schemeClr val="tx2">
                    <a:lumMod val="10000"/>
                  </a:schemeClr>
                </a:solidFill>
              </a:rPr>
              <a:t>dzieci:</a:t>
            </a:r>
            <a:endParaRPr lang="pl-PL" i="1" dirty="0" smtClean="0">
              <a:solidFill>
                <a:schemeClr val="tx2">
                  <a:lumMod val="10000"/>
                </a:schemeClr>
              </a:solidFill>
            </a:endParaRPr>
          </a:p>
          <a:p>
            <a:pPr lvl="0">
              <a:buNone/>
            </a:pPr>
            <a:r>
              <a:rPr lang="pl-PL" i="1" dirty="0" smtClean="0">
                <a:solidFill>
                  <a:schemeClr val="tx2">
                    <a:lumMod val="10000"/>
                  </a:schemeClr>
                </a:solidFill>
              </a:rPr>
              <a:t>Płomyk </a:t>
            </a:r>
            <a:r>
              <a:rPr lang="pl-PL" i="1" dirty="0" smtClean="0">
                <a:solidFill>
                  <a:schemeClr val="tx2">
                    <a:lumMod val="10000"/>
                  </a:schemeClr>
                </a:solidFill>
              </a:rPr>
              <a:t>,egz</a:t>
            </a:r>
            <a:r>
              <a:rPr lang="pl-PL" i="1" dirty="0" smtClean="0">
                <a:solidFill>
                  <a:schemeClr val="tx2">
                    <a:lumMod val="10000"/>
                  </a:schemeClr>
                </a:solidFill>
              </a:rPr>
              <a:t>. 3</a:t>
            </a:r>
          </a:p>
          <a:p>
            <a:pPr lvl="0">
              <a:buNone/>
            </a:pPr>
            <a:r>
              <a:rPr lang="pl-PL" i="1" dirty="0" smtClean="0">
                <a:solidFill>
                  <a:schemeClr val="tx2">
                    <a:lumMod val="10000"/>
                  </a:schemeClr>
                </a:solidFill>
              </a:rPr>
              <a:t>Płomyczek, </a:t>
            </a:r>
            <a:r>
              <a:rPr lang="pl-PL" i="1" dirty="0" smtClean="0">
                <a:solidFill>
                  <a:schemeClr val="tx2">
                    <a:lumMod val="10000"/>
                  </a:schemeClr>
                </a:solidFill>
              </a:rPr>
              <a:t>egz. 3</a:t>
            </a:r>
          </a:p>
          <a:p>
            <a:pPr lvl="0">
              <a:buNone/>
            </a:pPr>
            <a:r>
              <a:rPr lang="pl-PL" i="1" dirty="0" smtClean="0">
                <a:solidFill>
                  <a:schemeClr val="tx2">
                    <a:lumMod val="10000"/>
                  </a:schemeClr>
                </a:solidFill>
              </a:rPr>
              <a:t>Moje </a:t>
            </a:r>
            <a:r>
              <a:rPr lang="pl-PL" i="1" dirty="0" smtClean="0">
                <a:solidFill>
                  <a:schemeClr val="tx2">
                    <a:lumMod val="10000"/>
                  </a:schemeClr>
                </a:solidFill>
              </a:rPr>
              <a:t>Pisemko, </a:t>
            </a:r>
            <a:r>
              <a:rPr lang="pl-PL" i="1" dirty="0" smtClean="0">
                <a:solidFill>
                  <a:schemeClr val="tx2">
                    <a:lumMod val="10000"/>
                  </a:schemeClr>
                </a:solidFill>
              </a:rPr>
              <a:t>egz. 1 </a:t>
            </a:r>
            <a:endParaRPr lang="pl-PL" i="1" dirty="0" smtClean="0">
              <a:solidFill>
                <a:schemeClr val="tx2">
                  <a:lumMod val="10000"/>
                </a:schemeClr>
              </a:solidFill>
            </a:endParaRPr>
          </a:p>
          <a:p>
            <a:pPr lvl="0">
              <a:buNone/>
            </a:pPr>
            <a:endParaRPr lang="pl-PL" i="1" dirty="0" smtClean="0">
              <a:solidFill>
                <a:schemeClr val="tx2">
                  <a:lumMod val="10000"/>
                </a:schemeClr>
              </a:solidFill>
            </a:endParaRPr>
          </a:p>
          <a:p>
            <a:pPr>
              <a:buNone/>
            </a:pPr>
            <a:r>
              <a:rPr lang="pl-PL" i="1" dirty="0" smtClean="0">
                <a:solidFill>
                  <a:schemeClr val="tx2">
                    <a:lumMod val="10000"/>
                  </a:schemeClr>
                </a:solidFill>
              </a:rPr>
              <a:t>Biblioteka nauczycielska liczyła 94 dzieł.</a:t>
            </a:r>
          </a:p>
          <a:p>
            <a:pPr>
              <a:buNone/>
            </a:pPr>
            <a:r>
              <a:rPr lang="pl-PL" i="1" dirty="0" smtClean="0">
                <a:solidFill>
                  <a:schemeClr val="tx2">
                    <a:lumMod val="10000"/>
                  </a:schemeClr>
                </a:solidFill>
              </a:rPr>
              <a:t>                                                                                                                    </a:t>
            </a:r>
          </a:p>
          <a:p>
            <a:endParaRPr lang="pl-PL" dirty="0"/>
          </a:p>
        </p:txBody>
      </p:sp>
      <p:sp>
        <p:nvSpPr>
          <p:cNvPr id="3" name="Tytuł 2"/>
          <p:cNvSpPr>
            <a:spLocks noGrp="1"/>
          </p:cNvSpPr>
          <p:nvPr>
            <p:ph type="title"/>
          </p:nvPr>
        </p:nvSpPr>
        <p:spPr>
          <a:xfrm>
            <a:off x="457200" y="152400"/>
            <a:ext cx="8229600" cy="1116360"/>
          </a:xfrm>
        </p:spPr>
        <p:txBody>
          <a:bodyPr>
            <a:normAutofit fontScale="90000"/>
          </a:bodyPr>
          <a:lstStyle/>
          <a:p>
            <a:pPr algn="ctr"/>
            <a:r>
              <a:rPr lang="pl-PL" sz="4400" b="1"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r>
            <a:br>
              <a:rPr lang="pl-PL" sz="4400" b="1"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br>
            <a:r>
              <a:rPr lang="pl-PL" sz="4900" b="1"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Biblioteka szkolna</a:t>
            </a:r>
            <a:endParaRPr lang="pl-PL" dirty="0"/>
          </a:p>
        </p:txBody>
      </p:sp>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1772816"/>
            <a:ext cx="8229600" cy="4608512"/>
          </a:xfrm>
        </p:spPr>
        <p:txBody>
          <a:bodyPr>
            <a:normAutofit lnSpcReduction="10000"/>
          </a:bodyPr>
          <a:lstStyle/>
          <a:p>
            <a:pPr marL="571500" lvl="0" indent="-571500" algn="just">
              <a:buFont typeface="+mj-lt"/>
              <a:buAutoNum type="romanUcPeriod"/>
            </a:pPr>
            <a:r>
              <a:rPr lang="pl-PL" sz="2100" i="1" dirty="0" smtClean="0">
                <a:solidFill>
                  <a:schemeClr val="tx2">
                    <a:lumMod val="10000"/>
                  </a:schemeClr>
                </a:solidFill>
              </a:rPr>
              <a:t>Rada Pedagogiczna szkoły tutejszej uchwaliła wydalić ze szkoły ucznia oddziału IV Jana Domana za kradzież.</a:t>
            </a:r>
          </a:p>
          <a:p>
            <a:pPr marL="571500" lvl="0" indent="-571500" algn="just">
              <a:buFont typeface="+mj-lt"/>
              <a:buAutoNum type="romanUcPeriod"/>
            </a:pPr>
            <a:r>
              <a:rPr lang="pl-PL" sz="2100" i="1" dirty="0" smtClean="0">
                <a:solidFill>
                  <a:schemeClr val="tx2">
                    <a:lumMod val="10000"/>
                  </a:schemeClr>
                </a:solidFill>
              </a:rPr>
              <a:t>Wychowawcy zgłosili wnioski w zapobieganiu nieodpowiedzialnemu zachowaniu uczniów i w sprawie zmian dyżuru nauczycielstwa w pauzach. Uchwalono zwrócić uwagę rodzicom w sprawie za krótkich sukienek dziewcząt.</a:t>
            </a:r>
          </a:p>
          <a:p>
            <a:pPr marL="571500" lvl="0" indent="-571500" algn="just">
              <a:buFont typeface="+mj-lt"/>
              <a:buAutoNum type="romanUcPeriod"/>
            </a:pPr>
            <a:r>
              <a:rPr lang="pl-PL" sz="2100" i="1" dirty="0" smtClean="0">
                <a:solidFill>
                  <a:schemeClr val="tx2">
                    <a:lumMod val="10000"/>
                  </a:schemeClr>
                </a:solidFill>
              </a:rPr>
              <a:t>Uchwalono jednakowo podpisywać zeszyty według ustalonego wzoru i okładać oraz przechowywać różne zeszyty dzieci na wystawie końca roku.</a:t>
            </a:r>
          </a:p>
          <a:p>
            <a:pPr marL="571500" lvl="0" indent="-571500" algn="just">
              <a:buFont typeface="+mj-lt"/>
              <a:buAutoNum type="romanUcPeriod"/>
            </a:pPr>
            <a:r>
              <a:rPr lang="pl-PL" sz="2100" i="1" dirty="0" smtClean="0">
                <a:solidFill>
                  <a:schemeClr val="tx2">
                    <a:lumMod val="10000"/>
                  </a:schemeClr>
                </a:solidFill>
              </a:rPr>
              <a:t>W sprawie zadań domowych uchwalono porozumiewać się, aby nie przeciążać dzieci oraz zaznaczać prace domowe w dziennikach.</a:t>
            </a:r>
          </a:p>
          <a:p>
            <a:pPr marL="571500" lvl="0" indent="-571500" algn="just">
              <a:buFont typeface="+mj-lt"/>
              <a:buAutoNum type="romanUcPeriod"/>
            </a:pPr>
            <a:r>
              <a:rPr lang="pl-PL" sz="2100" i="1" dirty="0" smtClean="0">
                <a:solidFill>
                  <a:schemeClr val="tx2">
                    <a:lumMod val="10000"/>
                  </a:schemeClr>
                </a:solidFill>
              </a:rPr>
              <a:t>W sprawie higieny szkolnej pan  </a:t>
            </a:r>
            <a:r>
              <a:rPr lang="pl-PL" sz="2100" i="1" dirty="0" smtClean="0">
                <a:solidFill>
                  <a:schemeClr val="tx2">
                    <a:lumMod val="10000"/>
                  </a:schemeClr>
                </a:solidFill>
              </a:rPr>
              <a:t>Kierownik </a:t>
            </a:r>
            <a:r>
              <a:rPr lang="pl-PL" sz="2100" i="1" dirty="0" smtClean="0">
                <a:solidFill>
                  <a:schemeClr val="tx2">
                    <a:lumMod val="10000"/>
                  </a:schemeClr>
                </a:solidFill>
              </a:rPr>
              <a:t>zwrócił uwagę na przestrzeganie czystości dzieci i klas.</a:t>
            </a:r>
          </a:p>
          <a:p>
            <a:endParaRPr lang="pl-PL" dirty="0"/>
          </a:p>
        </p:txBody>
      </p:sp>
      <p:sp>
        <p:nvSpPr>
          <p:cNvPr id="3" name="Tytuł 2"/>
          <p:cNvSpPr>
            <a:spLocks noGrp="1"/>
          </p:cNvSpPr>
          <p:nvPr>
            <p:ph type="title"/>
          </p:nvPr>
        </p:nvSpPr>
        <p:spPr/>
        <p:txBody>
          <a:bodyPr/>
          <a:lstStyle/>
          <a:p>
            <a:endParaRPr lang="pl-PL" dirty="0"/>
          </a:p>
        </p:txBody>
      </p:sp>
      <p:sp>
        <p:nvSpPr>
          <p:cNvPr id="5" name="Prostokąt 4"/>
          <p:cNvSpPr/>
          <p:nvPr/>
        </p:nvSpPr>
        <p:spPr>
          <a:xfrm>
            <a:off x="323528" y="116632"/>
            <a:ext cx="8720465" cy="1754326"/>
          </a:xfrm>
          <a:prstGeom prst="rect">
            <a:avLst/>
          </a:prstGeom>
          <a:noFill/>
        </p:spPr>
        <p:txBody>
          <a:bodyPr wrap="square" lIns="91440" tIns="45720" rIns="91440" bIns="45720">
            <a:spAutoFit/>
          </a:bodyPr>
          <a:lstStyle/>
          <a:p>
            <a:pPr algn="ctr"/>
            <a:r>
              <a:rPr lang="pl-PL" sz="36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Protokół z Posiedzenia </a:t>
            </a:r>
            <a:r>
              <a:rPr lang="pl-PL"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R</a:t>
            </a:r>
            <a:r>
              <a:rPr lang="pl-PL" sz="36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ady </a:t>
            </a:r>
            <a:r>
              <a:rPr lang="pl-PL"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P</a:t>
            </a:r>
            <a:r>
              <a:rPr lang="pl-PL" sz="36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edagogicznej szkoły w Wysokiem w dniu 24 październik 1931 r.</a:t>
            </a:r>
            <a:endParaRPr lang="pl-PL" sz="36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transition>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1484784"/>
            <a:ext cx="8229600" cy="4611216"/>
          </a:xfrm>
        </p:spPr>
        <p:txBody>
          <a:bodyPr>
            <a:normAutofit/>
          </a:bodyPr>
          <a:lstStyle/>
          <a:p>
            <a:pPr algn="ctr">
              <a:buNone/>
            </a:pPr>
            <a:endParaRPr lang="pl-PL" sz="2400" i="1" dirty="0" smtClean="0">
              <a:solidFill>
                <a:schemeClr val="tx2">
                  <a:lumMod val="10000"/>
                </a:schemeClr>
              </a:solidFill>
            </a:endParaRPr>
          </a:p>
          <a:p>
            <a:pPr algn="just">
              <a:buNone/>
            </a:pPr>
            <a:r>
              <a:rPr lang="pl-PL" sz="2400" i="1" dirty="0" smtClean="0">
                <a:solidFill>
                  <a:schemeClr val="tx2">
                    <a:lumMod val="10000"/>
                  </a:schemeClr>
                </a:solidFill>
              </a:rPr>
              <a:t>Zachowanie dzieci nie jest jeszcze poprawne. Należy zwracać uwagę na czystość dzieci i używane przez nie chusteczki do nosa. Pan Inspektor złożył propozycję zorganizowania dożywiania dla dzieci nie posiadających drugiego śniadania i organizowania samopomocy w dożywianiu dzieci biedniejszych przez zamożniejsze oraz omówienie tej sprawy na spotkaniach rodzicielskich. Pan Inspektor nakłaniał do założenia koła rodzicielskiego przy tutejszej szkole. W stosunku chłopców do dziewcząt </a:t>
            </a:r>
            <a:r>
              <a:rPr lang="pl-PL" sz="2400" i="1" dirty="0" smtClean="0">
                <a:solidFill>
                  <a:schemeClr val="tx2">
                    <a:lumMod val="10000"/>
                  </a:schemeClr>
                </a:solidFill>
              </a:rPr>
              <a:t>okazał </a:t>
            </a:r>
            <a:r>
              <a:rPr lang="pl-PL" sz="2400" i="1" dirty="0" smtClean="0">
                <a:solidFill>
                  <a:schemeClr val="tx2">
                    <a:lumMod val="10000"/>
                  </a:schemeClr>
                </a:solidFill>
              </a:rPr>
              <a:t>się brak zgodnego współżycia.</a:t>
            </a:r>
          </a:p>
          <a:p>
            <a:pPr algn="ctr"/>
            <a:endParaRPr lang="pl-PL" dirty="0"/>
          </a:p>
        </p:txBody>
      </p:sp>
      <p:sp>
        <p:nvSpPr>
          <p:cNvPr id="3" name="Tytuł 2"/>
          <p:cNvSpPr>
            <a:spLocks noGrp="1"/>
          </p:cNvSpPr>
          <p:nvPr>
            <p:ph type="title"/>
          </p:nvPr>
        </p:nvSpPr>
        <p:spPr/>
        <p:txBody>
          <a:bodyPr>
            <a:normAutofit/>
          </a:bodyPr>
          <a:lstStyle/>
          <a:p>
            <a:endParaRPr lang="pl-PL" dirty="0"/>
          </a:p>
        </p:txBody>
      </p:sp>
      <p:sp>
        <p:nvSpPr>
          <p:cNvPr id="5" name="Prostokąt 4"/>
          <p:cNvSpPr/>
          <p:nvPr/>
        </p:nvSpPr>
        <p:spPr>
          <a:xfrm>
            <a:off x="467544" y="116632"/>
            <a:ext cx="8136904" cy="1754326"/>
          </a:xfrm>
          <a:prstGeom prst="rect">
            <a:avLst/>
          </a:prstGeom>
          <a:noFill/>
        </p:spPr>
        <p:txBody>
          <a:bodyPr wrap="square" lIns="91440" tIns="45720" rIns="91440" bIns="45720">
            <a:spAutoFit/>
          </a:bodyPr>
          <a:lstStyle/>
          <a:p>
            <a:pPr algn="ctr"/>
            <a:r>
              <a:rPr lang="pl-PL" sz="36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Wyciąg z protokołu </a:t>
            </a:r>
            <a:r>
              <a:rPr lang="pl-PL" sz="36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konferencji powizytacyjnej </a:t>
            </a:r>
            <a:r>
              <a:rPr lang="pl-PL" sz="36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szkoły w Wysokiem z dnia 22 stycznia 1932 r.</a:t>
            </a:r>
            <a:endParaRPr lang="pl-PL" sz="36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transition>
    <p:wheel spokes="3"/>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1524000"/>
            <a:ext cx="8229600" cy="5334000"/>
          </a:xfrm>
        </p:spPr>
        <p:txBody>
          <a:bodyPr>
            <a:normAutofit fontScale="77500" lnSpcReduction="20000"/>
          </a:bodyPr>
          <a:lstStyle/>
          <a:p>
            <a:pPr algn="just">
              <a:buNone/>
            </a:pPr>
            <a:r>
              <a:rPr lang="pl-PL" sz="3100" i="1" dirty="0" smtClean="0">
                <a:solidFill>
                  <a:schemeClr val="tx2">
                    <a:lumMod val="10000"/>
                  </a:schemeClr>
                </a:solidFill>
              </a:rPr>
              <a:t>Na początku konferencji pan Kierownik Władysław Wilczyński zaproponował gronu nauczycielskiemu projekt przeznaczenia funduszu balowego na niezbędne pomoce naukowe dla tutejszej szkoły. Pan Tomczuk przedstawił potrzebę zakupu piłek  do gier i zabaw, a równocześnie prosił p. Kierownika, aby część pieniędzy przeznaczyć na </a:t>
            </a:r>
            <a:r>
              <a:rPr lang="pl-PL" sz="3100" i="1" dirty="0" smtClean="0">
                <a:solidFill>
                  <a:schemeClr val="tx2">
                    <a:lumMod val="10000"/>
                  </a:schemeClr>
                </a:solidFill>
              </a:rPr>
              <a:t>zakup </a:t>
            </a:r>
            <a:r>
              <a:rPr lang="pl-PL" sz="3100" i="1" dirty="0" smtClean="0">
                <a:solidFill>
                  <a:schemeClr val="tx2">
                    <a:lumMod val="10000"/>
                  </a:schemeClr>
                </a:solidFill>
              </a:rPr>
              <a:t>narzędzi do robót ręcznych. Proponował </a:t>
            </a:r>
            <a:r>
              <a:rPr lang="pl-PL" sz="3100" i="1" dirty="0" smtClean="0">
                <a:solidFill>
                  <a:schemeClr val="tx2">
                    <a:lumMod val="10000"/>
                  </a:schemeClr>
                </a:solidFill>
              </a:rPr>
              <a:t>też </a:t>
            </a:r>
            <a:r>
              <a:rPr lang="pl-PL" sz="3100" i="1" dirty="0" smtClean="0">
                <a:solidFill>
                  <a:schemeClr val="tx2">
                    <a:lumMod val="10000"/>
                  </a:schemeClr>
                </a:solidFill>
              </a:rPr>
              <a:t>założenie apteczki szkolnej. Pan Kierownik mówił o koniecznych przyrządach do nauki fizyki. </a:t>
            </a:r>
          </a:p>
          <a:p>
            <a:pPr algn="just">
              <a:buNone/>
            </a:pPr>
            <a:r>
              <a:rPr lang="pl-PL" sz="3100" i="1" dirty="0" smtClean="0">
                <a:solidFill>
                  <a:schemeClr val="tx2">
                    <a:lumMod val="10000"/>
                  </a:schemeClr>
                </a:solidFill>
              </a:rPr>
              <a:t>Następnie przystąpiono do drugiego punktu porządku </a:t>
            </a:r>
            <a:r>
              <a:rPr lang="pl-PL" sz="3100" i="1" dirty="0" smtClean="0">
                <a:solidFill>
                  <a:schemeClr val="tx2">
                    <a:lumMod val="10000"/>
                  </a:schemeClr>
                </a:solidFill>
              </a:rPr>
              <a:t>dziennego - </a:t>
            </a:r>
            <a:r>
              <a:rPr lang="pl-PL" sz="3100" i="1" dirty="0" smtClean="0">
                <a:solidFill>
                  <a:schemeClr val="tx2">
                    <a:lumMod val="10000"/>
                  </a:schemeClr>
                </a:solidFill>
              </a:rPr>
              <a:t>do zorganizowania świetlicy. Pan Smoła podał projekt o grach towarzyskich i zabawach, które miały by miejsce w świetlicy, gdyż sama nauka nie przyciągnie ku sobie dzieci, a gry towarzyskie i zabawy, były by odpoczynkiem umysłu dziecka.  </a:t>
            </a:r>
          </a:p>
          <a:p>
            <a:pPr algn="just">
              <a:buNone/>
            </a:pPr>
            <a:r>
              <a:rPr lang="pl-PL" sz="2800" i="1" dirty="0" smtClean="0">
                <a:solidFill>
                  <a:schemeClr val="tx2">
                    <a:lumMod val="10000"/>
                  </a:schemeClr>
                </a:solidFill>
              </a:rPr>
              <a:t> </a:t>
            </a:r>
          </a:p>
          <a:p>
            <a:endParaRPr lang="pl-PL" dirty="0"/>
          </a:p>
        </p:txBody>
      </p:sp>
      <p:sp>
        <p:nvSpPr>
          <p:cNvPr id="3" name="Tytuł 2"/>
          <p:cNvSpPr>
            <a:spLocks noGrp="1"/>
          </p:cNvSpPr>
          <p:nvPr>
            <p:ph type="title"/>
          </p:nvPr>
        </p:nvSpPr>
        <p:spPr/>
        <p:txBody>
          <a:bodyPr>
            <a:normAutofit/>
          </a:bodyPr>
          <a:lstStyle/>
          <a:p>
            <a:endParaRPr lang="pl-PL" dirty="0"/>
          </a:p>
        </p:txBody>
      </p:sp>
      <p:sp>
        <p:nvSpPr>
          <p:cNvPr id="5" name="Prostokąt 4"/>
          <p:cNvSpPr/>
          <p:nvPr/>
        </p:nvSpPr>
        <p:spPr>
          <a:xfrm>
            <a:off x="611560" y="0"/>
            <a:ext cx="7848872" cy="1569660"/>
          </a:xfrm>
          <a:prstGeom prst="rect">
            <a:avLst/>
          </a:prstGeom>
          <a:noFill/>
        </p:spPr>
        <p:txBody>
          <a:bodyPr wrap="square" lIns="91440" tIns="45720" rIns="91440" bIns="45720">
            <a:spAutoFit/>
          </a:bodyPr>
          <a:lstStyle/>
          <a:p>
            <a:pPr algn="ctr"/>
            <a:r>
              <a:rPr lang="pl-PL" sz="32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Zakup niezbędnych pomocy naukowych do szkoły w Wysokiem oraz zorganizowanie świetlicy </a:t>
            </a:r>
            <a:endParaRPr lang="pl-PL" sz="32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transition>
    <p:newsfla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67544" y="1484784"/>
            <a:ext cx="8229600" cy="4572000"/>
          </a:xfrm>
        </p:spPr>
        <p:txBody>
          <a:bodyPr>
            <a:normAutofit fontScale="77500" lnSpcReduction="20000"/>
          </a:bodyPr>
          <a:lstStyle/>
          <a:p>
            <a:pPr algn="just">
              <a:buNone/>
            </a:pPr>
            <a:r>
              <a:rPr lang="pl-PL" sz="2800" i="1" dirty="0" smtClean="0">
                <a:solidFill>
                  <a:schemeClr val="tx2">
                    <a:lumMod val="10000"/>
                  </a:schemeClr>
                </a:solidFill>
              </a:rPr>
              <a:t>Kierownik szkoły </a:t>
            </a:r>
            <a:r>
              <a:rPr lang="pl-PL" sz="2800" i="1" dirty="0" smtClean="0">
                <a:solidFill>
                  <a:schemeClr val="tx2">
                    <a:lumMod val="10000"/>
                  </a:schemeClr>
                </a:solidFill>
              </a:rPr>
              <a:t>Pan Wilczyński </a:t>
            </a:r>
            <a:r>
              <a:rPr lang="pl-PL" sz="2800" i="1" dirty="0" smtClean="0">
                <a:solidFill>
                  <a:schemeClr val="tx2">
                    <a:lumMod val="10000"/>
                  </a:schemeClr>
                </a:solidFill>
              </a:rPr>
              <a:t>zaprosił zebrane grono nauczycieli do ułożenia projektu programu zakończenia roku szkolnego. Uchwalono, aby program zakończenia roku szkolnego rozpocząć nabożeństwem szkolnym, </a:t>
            </a:r>
            <a:r>
              <a:rPr lang="pl-PL" sz="2800" i="1" dirty="0" smtClean="0">
                <a:solidFill>
                  <a:schemeClr val="tx2">
                    <a:lumMod val="10000"/>
                  </a:schemeClr>
                </a:solidFill>
              </a:rPr>
              <a:t>po czym </a:t>
            </a:r>
            <a:r>
              <a:rPr lang="pl-PL" sz="2800" i="1" dirty="0" smtClean="0">
                <a:solidFill>
                  <a:schemeClr val="tx2">
                    <a:lumMod val="10000"/>
                  </a:schemeClr>
                </a:solidFill>
              </a:rPr>
              <a:t>będzie chór, deklamacja, popisy gimnastyczne i sportowe, rozgrywka w piłkę, przedstawienia dziecinne po południu. Uchwalono zrobić fotografie dzieci przy robotach ręcznych, kobiecych, dożywianiu, przy grze w siatkówkę, na lekcjach gimnastyki, </a:t>
            </a:r>
            <a:r>
              <a:rPr lang="pl-PL" sz="2800" i="1" dirty="0" smtClean="0">
                <a:solidFill>
                  <a:schemeClr val="tx2">
                    <a:lumMod val="10000"/>
                  </a:schemeClr>
                </a:solidFill>
              </a:rPr>
              <a:t>grupy teatralnej, </a:t>
            </a:r>
            <a:r>
              <a:rPr lang="pl-PL" sz="2800" i="1" dirty="0" smtClean="0">
                <a:solidFill>
                  <a:schemeClr val="tx2">
                    <a:lumMod val="10000"/>
                  </a:schemeClr>
                </a:solidFill>
              </a:rPr>
              <a:t>hufca harcerzy i koła przyrodniczego. </a:t>
            </a:r>
          </a:p>
          <a:p>
            <a:pPr algn="just">
              <a:buNone/>
            </a:pPr>
            <a:r>
              <a:rPr lang="pl-PL" sz="2800" i="1" dirty="0" smtClean="0">
                <a:solidFill>
                  <a:schemeClr val="tx2">
                    <a:lumMod val="10000"/>
                  </a:schemeClr>
                </a:solidFill>
              </a:rPr>
              <a:t>Dodatni skutek wywarł stałe urządzanie rozrywek na pauzach zwłaszcza w miesiącach jesiennych i wiosennych. Wielką w tym pomocą było zaopatrzenie każdej klasy w piłkę do gry w siatkówkę. Zorganizowanie </a:t>
            </a:r>
            <a:r>
              <a:rPr lang="pl-PL" sz="2800" i="1" dirty="0" smtClean="0">
                <a:solidFill>
                  <a:schemeClr val="tx2">
                    <a:lumMod val="10000"/>
                  </a:schemeClr>
                </a:solidFill>
              </a:rPr>
              <a:t>świetlicy, choru </a:t>
            </a:r>
            <a:r>
              <a:rPr lang="pl-PL" sz="2800" i="1" dirty="0" smtClean="0">
                <a:solidFill>
                  <a:schemeClr val="tx2">
                    <a:lumMod val="10000"/>
                  </a:schemeClr>
                </a:solidFill>
              </a:rPr>
              <a:t>i dożywiania w kołach </a:t>
            </a:r>
            <a:r>
              <a:rPr lang="pl-PL" sz="2800" i="1" dirty="0" smtClean="0">
                <a:solidFill>
                  <a:schemeClr val="tx2">
                    <a:lumMod val="10000"/>
                  </a:schemeClr>
                </a:solidFill>
              </a:rPr>
              <a:t>wywierały </a:t>
            </a:r>
            <a:r>
              <a:rPr lang="pl-PL" sz="2800" i="1" dirty="0" smtClean="0">
                <a:solidFill>
                  <a:schemeClr val="tx2">
                    <a:lumMod val="10000"/>
                  </a:schemeClr>
                </a:solidFill>
              </a:rPr>
              <a:t>również wpływ dodatni na postępowanie dzieci, co wyraziło się znacznym zmniejszeniem liczby wypadków, bójek i innych poważnych wykroczeń.</a:t>
            </a:r>
          </a:p>
          <a:p>
            <a:endParaRPr lang="pl-PL" dirty="0"/>
          </a:p>
        </p:txBody>
      </p:sp>
      <p:sp>
        <p:nvSpPr>
          <p:cNvPr id="3" name="Tytuł 2"/>
          <p:cNvSpPr>
            <a:spLocks noGrp="1"/>
          </p:cNvSpPr>
          <p:nvPr>
            <p:ph type="title"/>
          </p:nvPr>
        </p:nvSpPr>
        <p:spPr/>
        <p:txBody>
          <a:bodyPr>
            <a:normAutofit/>
          </a:bodyPr>
          <a:lstStyle/>
          <a:p>
            <a:endParaRPr lang="pl-PL" dirty="0"/>
          </a:p>
        </p:txBody>
      </p:sp>
      <p:sp>
        <p:nvSpPr>
          <p:cNvPr id="5" name="Prostokąt 4"/>
          <p:cNvSpPr/>
          <p:nvPr/>
        </p:nvSpPr>
        <p:spPr>
          <a:xfrm>
            <a:off x="323528" y="116633"/>
            <a:ext cx="8712968" cy="1323439"/>
          </a:xfrm>
          <a:prstGeom prst="rect">
            <a:avLst/>
          </a:prstGeom>
          <a:noFill/>
        </p:spPr>
        <p:txBody>
          <a:bodyPr wrap="square" lIns="91440" tIns="45720" rIns="91440" bIns="45720">
            <a:spAutoFit/>
          </a:bodyPr>
          <a:lstStyle/>
          <a:p>
            <a:pPr algn="ctr"/>
            <a:r>
              <a:rPr lang="pl-PL" sz="40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Ułożono projekt programu zakończenia  roku szkolnego</a:t>
            </a:r>
            <a:endParaRPr lang="pl-PL" sz="40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395536" y="1524000"/>
            <a:ext cx="8291264" cy="4785320"/>
          </a:xfrm>
        </p:spPr>
        <p:txBody>
          <a:bodyPr>
            <a:normAutofit fontScale="25000" lnSpcReduction="20000"/>
          </a:bodyPr>
          <a:lstStyle/>
          <a:p>
            <a:pPr>
              <a:buNone/>
            </a:pPr>
            <a:r>
              <a:rPr lang="pl-PL" sz="7200" i="1" dirty="0" smtClean="0">
                <a:solidFill>
                  <a:schemeClr val="tx2">
                    <a:lumMod val="10000"/>
                  </a:schemeClr>
                </a:solidFill>
              </a:rPr>
              <a:t>Wyciąg z protokołu posiedzenia Rady Pedagogicznej z dnia 25 II </a:t>
            </a:r>
            <a:r>
              <a:rPr lang="pl-PL" sz="7200" i="1" dirty="0" smtClean="0">
                <a:solidFill>
                  <a:schemeClr val="tx2">
                    <a:lumMod val="10000"/>
                  </a:schemeClr>
                </a:solidFill>
              </a:rPr>
              <a:t>1932.</a:t>
            </a:r>
            <a:endParaRPr lang="pl-PL" sz="7200" i="1" dirty="0" smtClean="0">
              <a:solidFill>
                <a:schemeClr val="tx2">
                  <a:lumMod val="10000"/>
                </a:schemeClr>
              </a:solidFill>
            </a:endParaRPr>
          </a:p>
          <a:p>
            <a:pPr>
              <a:buNone/>
            </a:pPr>
            <a:r>
              <a:rPr lang="pl-PL" sz="7200" i="1" dirty="0" smtClean="0">
                <a:solidFill>
                  <a:schemeClr val="tx2">
                    <a:lumMod val="10000"/>
                  </a:schemeClr>
                </a:solidFill>
              </a:rPr>
              <a:t>Postępy w nauce. Przeciętnie wypada na każdego ucznia </a:t>
            </a:r>
            <a:r>
              <a:rPr lang="pl-PL" sz="7200" i="1" dirty="0" smtClean="0">
                <a:solidFill>
                  <a:schemeClr val="tx2">
                    <a:lumMod val="10000"/>
                  </a:schemeClr>
                </a:solidFill>
              </a:rPr>
              <a:t>w pierwszym półroczu </a:t>
            </a:r>
            <a:r>
              <a:rPr lang="pl-PL" sz="7200" i="1" dirty="0" smtClean="0">
                <a:solidFill>
                  <a:schemeClr val="tx2">
                    <a:lumMod val="10000"/>
                  </a:schemeClr>
                </a:solidFill>
              </a:rPr>
              <a:t>z </a:t>
            </a:r>
          </a:p>
          <a:p>
            <a:r>
              <a:rPr lang="pl-PL" sz="7200" i="1" dirty="0" smtClean="0">
                <a:solidFill>
                  <a:schemeClr val="tx2">
                    <a:lumMod val="10000"/>
                  </a:schemeClr>
                </a:solidFill>
              </a:rPr>
              <a:t>religii  4,6</a:t>
            </a:r>
          </a:p>
          <a:p>
            <a:r>
              <a:rPr lang="pl-PL" sz="7200" i="1" dirty="0" smtClean="0">
                <a:solidFill>
                  <a:schemeClr val="tx2">
                    <a:lumMod val="10000"/>
                  </a:schemeClr>
                </a:solidFill>
              </a:rPr>
              <a:t>j. polskiego 2,9</a:t>
            </a:r>
          </a:p>
          <a:p>
            <a:r>
              <a:rPr lang="pl-PL" sz="7200" i="1" dirty="0" smtClean="0">
                <a:solidFill>
                  <a:schemeClr val="tx2">
                    <a:lumMod val="10000"/>
                  </a:schemeClr>
                </a:solidFill>
              </a:rPr>
              <a:t>j. niemieckiego 2,8</a:t>
            </a:r>
          </a:p>
          <a:p>
            <a:r>
              <a:rPr lang="pl-PL" sz="7200" i="1" dirty="0" smtClean="0">
                <a:solidFill>
                  <a:schemeClr val="tx2">
                    <a:lumMod val="10000"/>
                  </a:schemeClr>
                </a:solidFill>
              </a:rPr>
              <a:t> historii 3,3</a:t>
            </a:r>
          </a:p>
          <a:p>
            <a:r>
              <a:rPr lang="pl-PL" sz="7200" i="1" dirty="0" smtClean="0">
                <a:solidFill>
                  <a:schemeClr val="tx2">
                    <a:lumMod val="10000"/>
                  </a:schemeClr>
                </a:solidFill>
              </a:rPr>
              <a:t>geografii </a:t>
            </a:r>
            <a:r>
              <a:rPr lang="pl-PL" sz="7200" i="1" dirty="0" smtClean="0">
                <a:solidFill>
                  <a:schemeClr val="tx2">
                    <a:lumMod val="10000"/>
                  </a:schemeClr>
                </a:solidFill>
              </a:rPr>
              <a:t>2,9</a:t>
            </a:r>
          </a:p>
          <a:p>
            <a:r>
              <a:rPr lang="pl-PL" sz="7200" i="1" dirty="0" smtClean="0">
                <a:solidFill>
                  <a:schemeClr val="tx2">
                    <a:lumMod val="10000"/>
                  </a:schemeClr>
                </a:solidFill>
              </a:rPr>
              <a:t>przyrody </a:t>
            </a:r>
            <a:r>
              <a:rPr lang="pl-PL" sz="7200" i="1" dirty="0" smtClean="0">
                <a:solidFill>
                  <a:schemeClr val="tx2">
                    <a:lumMod val="10000"/>
                  </a:schemeClr>
                </a:solidFill>
              </a:rPr>
              <a:t>3,1</a:t>
            </a:r>
          </a:p>
          <a:p>
            <a:r>
              <a:rPr lang="pl-PL" sz="7200" i="1" dirty="0" smtClean="0">
                <a:solidFill>
                  <a:schemeClr val="tx2">
                    <a:lumMod val="10000"/>
                  </a:schemeClr>
                </a:solidFill>
              </a:rPr>
              <a:t>rachunków </a:t>
            </a:r>
            <a:r>
              <a:rPr lang="pl-PL" sz="7200" i="1" dirty="0" smtClean="0">
                <a:solidFill>
                  <a:schemeClr val="tx2">
                    <a:lumMod val="10000"/>
                  </a:schemeClr>
                </a:solidFill>
              </a:rPr>
              <a:t>3,4</a:t>
            </a:r>
          </a:p>
          <a:p>
            <a:r>
              <a:rPr lang="pl-PL" sz="7200" i="1" dirty="0" smtClean="0">
                <a:solidFill>
                  <a:schemeClr val="tx2">
                    <a:lumMod val="10000"/>
                  </a:schemeClr>
                </a:solidFill>
              </a:rPr>
              <a:t>rysunków </a:t>
            </a:r>
            <a:r>
              <a:rPr lang="pl-PL" sz="7200" i="1" dirty="0" smtClean="0">
                <a:solidFill>
                  <a:schemeClr val="tx2">
                    <a:lumMod val="10000"/>
                  </a:schemeClr>
                </a:solidFill>
              </a:rPr>
              <a:t>3,6</a:t>
            </a:r>
          </a:p>
          <a:p>
            <a:r>
              <a:rPr lang="pl-PL" sz="7200" i="1" dirty="0" smtClean="0">
                <a:solidFill>
                  <a:schemeClr val="tx2">
                    <a:lumMod val="10000"/>
                  </a:schemeClr>
                </a:solidFill>
              </a:rPr>
              <a:t>robót </a:t>
            </a:r>
            <a:r>
              <a:rPr lang="pl-PL" sz="7200" i="1" dirty="0" smtClean="0">
                <a:solidFill>
                  <a:schemeClr val="tx2">
                    <a:lumMod val="10000"/>
                  </a:schemeClr>
                </a:solidFill>
              </a:rPr>
              <a:t>3,1</a:t>
            </a:r>
          </a:p>
          <a:p>
            <a:r>
              <a:rPr lang="pl-PL" sz="7200" i="1" dirty="0" smtClean="0">
                <a:solidFill>
                  <a:schemeClr val="tx2">
                    <a:lumMod val="10000"/>
                  </a:schemeClr>
                </a:solidFill>
              </a:rPr>
              <a:t> </a:t>
            </a:r>
            <a:r>
              <a:rPr lang="pl-PL" sz="7200" i="1" dirty="0" smtClean="0">
                <a:solidFill>
                  <a:schemeClr val="tx2">
                    <a:lumMod val="10000"/>
                  </a:schemeClr>
                </a:solidFill>
              </a:rPr>
              <a:t>śpiewu </a:t>
            </a:r>
            <a:r>
              <a:rPr lang="pl-PL" sz="7200" i="1" dirty="0" smtClean="0">
                <a:solidFill>
                  <a:schemeClr val="tx2">
                    <a:lumMod val="10000"/>
                  </a:schemeClr>
                </a:solidFill>
              </a:rPr>
              <a:t>3,7</a:t>
            </a:r>
          </a:p>
          <a:p>
            <a:r>
              <a:rPr lang="pl-PL" sz="7200" i="1" dirty="0" smtClean="0">
                <a:solidFill>
                  <a:schemeClr val="tx2">
                    <a:lumMod val="10000"/>
                  </a:schemeClr>
                </a:solidFill>
              </a:rPr>
              <a:t>robót </a:t>
            </a:r>
            <a:r>
              <a:rPr lang="pl-PL" sz="7200" i="1" dirty="0" smtClean="0">
                <a:solidFill>
                  <a:schemeClr val="tx2">
                    <a:lumMod val="10000"/>
                  </a:schemeClr>
                </a:solidFill>
              </a:rPr>
              <a:t>kobiecych 3,3</a:t>
            </a:r>
          </a:p>
          <a:p>
            <a:pPr>
              <a:buNone/>
            </a:pPr>
            <a:r>
              <a:rPr lang="pl-PL" sz="7200" i="1" dirty="0" smtClean="0">
                <a:solidFill>
                  <a:schemeClr val="tx2">
                    <a:lumMod val="10000"/>
                  </a:schemeClr>
                </a:solidFill>
              </a:rPr>
              <a:t>Na ogół najmniejszy poziom jest z geografii, niemieckiego i j. polskiego; najwyższy z religii, gimnastyki, rysunków, rachunków. </a:t>
            </a:r>
            <a:endParaRPr lang="pl-PL" sz="7200" i="1" dirty="0" smtClean="0">
              <a:solidFill>
                <a:schemeClr val="tx2">
                  <a:lumMod val="10000"/>
                </a:schemeClr>
              </a:solidFill>
            </a:endParaRPr>
          </a:p>
          <a:p>
            <a:pPr>
              <a:buNone/>
            </a:pPr>
            <a:r>
              <a:rPr lang="pl-PL" sz="7200" i="1" dirty="0" smtClean="0">
                <a:solidFill>
                  <a:schemeClr val="tx2">
                    <a:lumMod val="10000"/>
                  </a:schemeClr>
                </a:solidFill>
              </a:rPr>
              <a:t>Poziom </a:t>
            </a:r>
            <a:r>
              <a:rPr lang="pl-PL" sz="7200" i="1" dirty="0" smtClean="0">
                <a:solidFill>
                  <a:schemeClr val="tx2">
                    <a:lumMod val="10000"/>
                  </a:schemeClr>
                </a:solidFill>
              </a:rPr>
              <a:t>naukowy w </a:t>
            </a:r>
            <a:r>
              <a:rPr lang="pl-PL" sz="7200" i="1" dirty="0" smtClean="0">
                <a:solidFill>
                  <a:schemeClr val="tx2">
                    <a:lumMod val="10000"/>
                  </a:schemeClr>
                </a:solidFill>
              </a:rPr>
              <a:t>pierwszym okresie </a:t>
            </a:r>
            <a:r>
              <a:rPr lang="pl-PL" sz="7200" i="1" dirty="0" smtClean="0">
                <a:solidFill>
                  <a:schemeClr val="tx2">
                    <a:lumMod val="10000"/>
                  </a:schemeClr>
                </a:solidFill>
              </a:rPr>
              <a:t>znacznie się podwyższył  w stosunku do </a:t>
            </a:r>
            <a:r>
              <a:rPr lang="pl-PL" sz="7200" i="1" dirty="0" smtClean="0">
                <a:solidFill>
                  <a:schemeClr val="tx2">
                    <a:lumMod val="10000"/>
                  </a:schemeClr>
                </a:solidFill>
              </a:rPr>
              <a:t>pierwszego okresu z roku ubiegłego.</a:t>
            </a:r>
            <a:endParaRPr lang="pl-PL" sz="7200" i="1" dirty="0" smtClean="0">
              <a:solidFill>
                <a:schemeClr val="tx2">
                  <a:lumMod val="10000"/>
                </a:schemeClr>
              </a:solidFill>
            </a:endParaRPr>
          </a:p>
          <a:p>
            <a:endParaRPr lang="pl-PL" dirty="0"/>
          </a:p>
        </p:txBody>
      </p:sp>
      <p:sp>
        <p:nvSpPr>
          <p:cNvPr id="3" name="Tytuł 2"/>
          <p:cNvSpPr>
            <a:spLocks noGrp="1"/>
          </p:cNvSpPr>
          <p:nvPr>
            <p:ph type="title"/>
          </p:nvPr>
        </p:nvSpPr>
        <p:spPr/>
        <p:txBody>
          <a:bodyPr/>
          <a:lstStyle/>
          <a:p>
            <a:endParaRPr lang="pl-PL" dirty="0"/>
          </a:p>
        </p:txBody>
      </p:sp>
      <p:sp>
        <p:nvSpPr>
          <p:cNvPr id="4" name="Prostokąt 3"/>
          <p:cNvSpPr/>
          <p:nvPr/>
        </p:nvSpPr>
        <p:spPr>
          <a:xfrm>
            <a:off x="539552" y="188640"/>
            <a:ext cx="8064896" cy="1015663"/>
          </a:xfrm>
          <a:prstGeom prst="rect">
            <a:avLst/>
          </a:prstGeom>
          <a:noFill/>
        </p:spPr>
        <p:txBody>
          <a:bodyPr wrap="square" lIns="91440" tIns="45720" rIns="91440" bIns="45720">
            <a:spAutoFit/>
          </a:bodyPr>
          <a:lstStyle/>
          <a:p>
            <a:pPr algn="ctr"/>
            <a:r>
              <a:rPr lang="pl-PL" sz="60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Poziom nauki</a:t>
            </a:r>
            <a:endParaRPr lang="pl-PL" sz="60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transition>
    <p:newsfla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a:bodyPr>
          <a:lstStyle/>
          <a:p>
            <a:pPr algn="ctr">
              <a:buNone/>
            </a:pPr>
            <a:r>
              <a:rPr lang="pl-PL" sz="2200" i="1" dirty="0" smtClean="0">
                <a:solidFill>
                  <a:schemeClr val="tx2">
                    <a:lumMod val="10000"/>
                  </a:schemeClr>
                </a:solidFill>
              </a:rPr>
              <a:t>Protokół</a:t>
            </a:r>
          </a:p>
          <a:p>
            <a:pPr algn="just">
              <a:buNone/>
            </a:pPr>
            <a:r>
              <a:rPr lang="pl-PL" sz="2200" i="1" dirty="0" smtClean="0">
                <a:solidFill>
                  <a:schemeClr val="tx2">
                    <a:lumMod val="10000"/>
                  </a:schemeClr>
                </a:solidFill>
              </a:rPr>
              <a:t>z </a:t>
            </a:r>
            <a:r>
              <a:rPr lang="pl-PL" sz="2200" i="1" dirty="0" smtClean="0">
                <a:solidFill>
                  <a:schemeClr val="tx2">
                    <a:lumMod val="10000"/>
                  </a:schemeClr>
                </a:solidFill>
              </a:rPr>
              <a:t>posiedzenia Rady </a:t>
            </a:r>
            <a:r>
              <a:rPr lang="pl-PL" sz="2200" i="1" dirty="0" smtClean="0">
                <a:solidFill>
                  <a:schemeClr val="tx2">
                    <a:lumMod val="10000"/>
                  </a:schemeClr>
                </a:solidFill>
              </a:rPr>
              <a:t>Pedagogicznej odbytego dnia 20.X.1933 r</a:t>
            </a:r>
            <a:r>
              <a:rPr lang="pl-PL" sz="2200" i="1" dirty="0" smtClean="0">
                <a:solidFill>
                  <a:schemeClr val="tx2">
                    <a:lumMod val="10000"/>
                  </a:schemeClr>
                </a:solidFill>
              </a:rPr>
              <a:t>. pod przewodnictwem kierownika szkoły Pana  </a:t>
            </a:r>
            <a:r>
              <a:rPr lang="pl-PL" sz="2200" i="1" dirty="0" err="1" smtClean="0">
                <a:solidFill>
                  <a:schemeClr val="tx2">
                    <a:lumMod val="10000"/>
                  </a:schemeClr>
                </a:solidFill>
              </a:rPr>
              <a:t>Gomułkiewicza</a:t>
            </a:r>
            <a:r>
              <a:rPr lang="pl-PL" sz="2200" i="1" dirty="0" smtClean="0">
                <a:solidFill>
                  <a:schemeClr val="tx2">
                    <a:lumMod val="10000"/>
                  </a:schemeClr>
                </a:solidFill>
              </a:rPr>
              <a:t> i </a:t>
            </a:r>
            <a:r>
              <a:rPr lang="pl-PL" sz="2200" i="1" dirty="0" smtClean="0">
                <a:solidFill>
                  <a:schemeClr val="tx2">
                    <a:lumMod val="10000"/>
                  </a:schemeClr>
                </a:solidFill>
              </a:rPr>
              <a:t>w obecności całego grona nauczycieli.</a:t>
            </a:r>
          </a:p>
          <a:p>
            <a:pPr algn="just">
              <a:buNone/>
            </a:pPr>
            <a:r>
              <a:rPr lang="pl-PL" sz="2200" i="1" dirty="0" smtClean="0">
                <a:solidFill>
                  <a:schemeClr val="tx2">
                    <a:lumMod val="10000"/>
                  </a:schemeClr>
                </a:solidFill>
              </a:rPr>
              <a:t>Na początku zebrania nauczyciele zdali sprawozdanie z frekwencji, zachowania i postępów w nauce ze swoich oddziałów. Sprawa ta przedstawiała się następująca: na wszystkich oddziałach frekwencja dobra, sprawowanie bardzo dobre, a zachowanie dostateczne z wyjątkiem oddziału V, na co złożyło się brak podręczników na początku roku szkolnego i kopanie ziemniaków. Na terenie Wysokiego mamy opuszczone mogiły poległych żołnierzy polskich (koło Józefina),o których należało by pamiętać.</a:t>
            </a:r>
          </a:p>
          <a:p>
            <a:endParaRPr lang="pl-PL" dirty="0"/>
          </a:p>
        </p:txBody>
      </p:sp>
      <p:sp>
        <p:nvSpPr>
          <p:cNvPr id="3" name="Tytuł 2"/>
          <p:cNvSpPr>
            <a:spLocks noGrp="1"/>
          </p:cNvSpPr>
          <p:nvPr>
            <p:ph type="title"/>
          </p:nvPr>
        </p:nvSpPr>
        <p:spPr/>
        <p:txBody>
          <a:bodyPr>
            <a:normAutofit fontScale="90000"/>
          </a:bodyPr>
          <a:lstStyle/>
          <a:p>
            <a:pPr algn="ctr"/>
            <a:r>
              <a:rPr lang="pl-PL" sz="4900" b="1"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Frekwencje, sprawowanie i                zachowanie uczniów</a:t>
            </a:r>
            <a:endParaRPr lang="pl-PL" sz="4900" dirty="0"/>
          </a:p>
        </p:txBody>
      </p:sp>
    </p:spTree>
  </p:cSld>
  <p:clrMapOvr>
    <a:masterClrMapping/>
  </p:clrMapOvr>
  <p:transition>
    <p:whee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pPr lvl="0" algn="just">
              <a:buNone/>
            </a:pPr>
            <a:r>
              <a:rPr lang="pl-PL" sz="2800" i="1" dirty="0" smtClean="0">
                <a:solidFill>
                  <a:schemeClr val="tx2">
                    <a:lumMod val="10000"/>
                  </a:schemeClr>
                </a:solidFill>
              </a:rPr>
              <a:t>Nauka rozpoczęła się od dnia </a:t>
            </a:r>
            <a:r>
              <a:rPr lang="pl-PL" sz="2800" i="1" dirty="0" smtClean="0">
                <a:solidFill>
                  <a:schemeClr val="tx2">
                    <a:lumMod val="10000"/>
                  </a:schemeClr>
                </a:solidFill>
              </a:rPr>
              <a:t>9 </a:t>
            </a:r>
            <a:r>
              <a:rPr lang="pl-PL" sz="2800" i="1" dirty="0" smtClean="0">
                <a:solidFill>
                  <a:schemeClr val="tx2">
                    <a:lumMod val="10000"/>
                  </a:schemeClr>
                </a:solidFill>
              </a:rPr>
              <a:t>Września 1941 z powodu opóźnionego odnawiania izb szkolnych przez Zarząd Gminy Wysokie.</a:t>
            </a:r>
          </a:p>
          <a:p>
            <a:pPr marL="514350" lvl="0" indent="-514350" algn="just">
              <a:buFont typeface="+mj-lt"/>
              <a:buAutoNum type="alphaLcPeriod"/>
            </a:pPr>
            <a:r>
              <a:rPr lang="pl-PL" sz="2800" i="1" dirty="0" smtClean="0">
                <a:solidFill>
                  <a:schemeClr val="tx2">
                    <a:lumMod val="10000"/>
                  </a:schemeClr>
                </a:solidFill>
              </a:rPr>
              <a:t>Dni nauki w tym roku było 128.</a:t>
            </a:r>
          </a:p>
          <a:p>
            <a:pPr marL="514350" lvl="0" indent="-514350" algn="just">
              <a:buFont typeface="+mj-lt"/>
              <a:buAutoNum type="alphaLcPeriod"/>
            </a:pPr>
            <a:r>
              <a:rPr lang="pl-PL" sz="2800" i="1" dirty="0" smtClean="0">
                <a:solidFill>
                  <a:schemeClr val="tx2">
                    <a:lumMod val="10000"/>
                  </a:schemeClr>
                </a:solidFill>
              </a:rPr>
              <a:t>Przerwy w nauce z powodu niskiej temperatury i zupełnego braku opału były w </a:t>
            </a:r>
            <a:r>
              <a:rPr lang="pl-PL" sz="2800" i="1" dirty="0" smtClean="0">
                <a:solidFill>
                  <a:schemeClr val="tx2">
                    <a:lumMod val="10000"/>
                  </a:schemeClr>
                </a:solidFill>
              </a:rPr>
              <a:t>czasie od </a:t>
            </a:r>
            <a:r>
              <a:rPr lang="pl-PL" sz="2800" i="1" dirty="0" smtClean="0">
                <a:solidFill>
                  <a:schemeClr val="tx2">
                    <a:lumMod val="10000"/>
                  </a:schemeClr>
                </a:solidFill>
              </a:rPr>
              <a:t>1 listopada do 30 listopada 1941 i od 10 stycznia do 24 kwietnia 1942.</a:t>
            </a:r>
          </a:p>
          <a:p>
            <a:endParaRPr lang="pl-PL" dirty="0"/>
          </a:p>
        </p:txBody>
      </p:sp>
      <p:sp>
        <p:nvSpPr>
          <p:cNvPr id="3" name="Tytuł 2"/>
          <p:cNvSpPr>
            <a:spLocks noGrp="1"/>
          </p:cNvSpPr>
          <p:nvPr>
            <p:ph type="title"/>
          </p:nvPr>
        </p:nvSpPr>
        <p:spPr/>
        <p:txBody>
          <a:bodyPr/>
          <a:lstStyle/>
          <a:p>
            <a:endParaRPr lang="pl-PL" dirty="0"/>
          </a:p>
        </p:txBody>
      </p:sp>
      <p:sp>
        <p:nvSpPr>
          <p:cNvPr id="4" name="Prostokąt 3"/>
          <p:cNvSpPr/>
          <p:nvPr/>
        </p:nvSpPr>
        <p:spPr>
          <a:xfrm>
            <a:off x="395536" y="0"/>
            <a:ext cx="7920880" cy="1446550"/>
          </a:xfrm>
          <a:prstGeom prst="rect">
            <a:avLst/>
          </a:prstGeom>
          <a:noFill/>
        </p:spPr>
        <p:txBody>
          <a:bodyPr wrap="square" lIns="91440" tIns="45720" rIns="91440" bIns="45720">
            <a:spAutoFit/>
          </a:bodyPr>
          <a:lstStyle/>
          <a:p>
            <a:pPr algn="ctr"/>
            <a:r>
              <a:rPr lang="pl-PL" sz="4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Z rocznego sprawozdania </a:t>
            </a:r>
            <a:r>
              <a:rPr lang="pl-PL" sz="4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kierownika szkoły</a:t>
            </a:r>
            <a:endParaRPr lang="pl-PL" sz="4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395536" y="1844824"/>
            <a:ext cx="8291264" cy="4752528"/>
          </a:xfrm>
        </p:spPr>
        <p:txBody>
          <a:bodyPr>
            <a:normAutofit fontScale="92500" lnSpcReduction="10000"/>
          </a:bodyPr>
          <a:lstStyle/>
          <a:p>
            <a:pPr algn="ctr">
              <a:buNone/>
            </a:pPr>
            <a:r>
              <a:rPr lang="pl-PL" sz="2800" i="1" dirty="0" smtClean="0">
                <a:solidFill>
                  <a:schemeClr val="tx2">
                    <a:lumMod val="10000"/>
                  </a:schemeClr>
                </a:solidFill>
              </a:rPr>
              <a:t>Opis przebiegu wizytacji:</a:t>
            </a:r>
          </a:p>
          <a:p>
            <a:pPr algn="just">
              <a:buNone/>
            </a:pPr>
            <a:r>
              <a:rPr lang="pl-PL" sz="2800" i="1" dirty="0" smtClean="0">
                <a:solidFill>
                  <a:schemeClr val="tx2">
                    <a:lumMod val="10000"/>
                  </a:schemeClr>
                </a:solidFill>
              </a:rPr>
              <a:t>Celem wizytacji było  zapoznanie z pracą pedagogiczno- </a:t>
            </a:r>
            <a:r>
              <a:rPr lang="pl-PL" sz="2800" i="1" dirty="0" smtClean="0">
                <a:solidFill>
                  <a:schemeClr val="tx2">
                    <a:lumMod val="10000"/>
                  </a:schemeClr>
                </a:solidFill>
              </a:rPr>
              <a:t>administracyjną, kierownika </a:t>
            </a:r>
            <a:r>
              <a:rPr lang="pl-PL" sz="2800" i="1" dirty="0" smtClean="0">
                <a:solidFill>
                  <a:schemeClr val="tx2">
                    <a:lumMod val="10000"/>
                  </a:schemeClr>
                </a:solidFill>
              </a:rPr>
              <a:t>szkoły ob. </a:t>
            </a:r>
            <a:r>
              <a:rPr lang="pl-PL" sz="2800" i="1" dirty="0" err="1" smtClean="0">
                <a:solidFill>
                  <a:schemeClr val="tx2">
                    <a:lumMod val="10000"/>
                  </a:schemeClr>
                </a:solidFill>
              </a:rPr>
              <a:t>Gomułkiewicza</a:t>
            </a:r>
            <a:r>
              <a:rPr lang="pl-PL" sz="2800" i="1" dirty="0" smtClean="0">
                <a:solidFill>
                  <a:schemeClr val="tx2">
                    <a:lumMod val="10000"/>
                  </a:schemeClr>
                </a:solidFill>
              </a:rPr>
              <a:t> Wawrzyńca i chociaż pobieżna z poziomem </a:t>
            </a:r>
            <a:r>
              <a:rPr lang="pl-PL" sz="2800" i="1" dirty="0" smtClean="0">
                <a:solidFill>
                  <a:schemeClr val="tx2">
                    <a:lumMod val="10000"/>
                  </a:schemeClr>
                </a:solidFill>
              </a:rPr>
              <a:t>szkoły.</a:t>
            </a:r>
            <a:endParaRPr lang="pl-PL" sz="2800" i="1" dirty="0" smtClean="0">
              <a:solidFill>
                <a:schemeClr val="tx2">
                  <a:lumMod val="10000"/>
                </a:schemeClr>
              </a:solidFill>
            </a:endParaRPr>
          </a:p>
          <a:p>
            <a:pPr algn="just">
              <a:buNone/>
            </a:pPr>
            <a:r>
              <a:rPr lang="pl-PL" sz="2800" i="1" dirty="0" smtClean="0">
                <a:solidFill>
                  <a:schemeClr val="tx2">
                    <a:lumMod val="10000"/>
                  </a:schemeClr>
                </a:solidFill>
              </a:rPr>
              <a:t>Zwięzła charakterystyka stanu szkoły pod względem organizacyjnym wychowawczym i </a:t>
            </a:r>
            <a:r>
              <a:rPr lang="pl-PL" sz="2800" i="1" dirty="0" smtClean="0">
                <a:solidFill>
                  <a:schemeClr val="tx2">
                    <a:lumMod val="10000"/>
                  </a:schemeClr>
                </a:solidFill>
              </a:rPr>
              <a:t>dydaktycznym:</a:t>
            </a:r>
            <a:endParaRPr lang="pl-PL" sz="2800" i="1" dirty="0" smtClean="0">
              <a:solidFill>
                <a:schemeClr val="tx2">
                  <a:lumMod val="10000"/>
                </a:schemeClr>
              </a:solidFill>
            </a:endParaRPr>
          </a:p>
          <a:p>
            <a:pPr algn="just">
              <a:buNone/>
            </a:pPr>
            <a:r>
              <a:rPr lang="pl-PL" sz="2800" i="1" dirty="0" smtClean="0">
                <a:solidFill>
                  <a:schemeClr val="tx2">
                    <a:lumMod val="10000"/>
                  </a:schemeClr>
                </a:solidFill>
              </a:rPr>
              <a:t>Stan wymiennych klas, pod względem wychowawczym i dydaktycznym jest prawie zadowalający. Sale szkolne mieszczą się w 4 punktach nie zbyt od siebie odległych i są odpowiadające wymaganiom. Budynek własny w br.  ma uzyskać 6 sal szkolnych wykończonych. Szkoła ma charakter zbiorczej  o ogólnej liczbie 362 uczniów. </a:t>
            </a:r>
          </a:p>
          <a:p>
            <a:endParaRPr lang="pl-PL" dirty="0"/>
          </a:p>
        </p:txBody>
      </p:sp>
      <p:sp>
        <p:nvSpPr>
          <p:cNvPr id="3" name="Tytuł 2"/>
          <p:cNvSpPr>
            <a:spLocks noGrp="1"/>
          </p:cNvSpPr>
          <p:nvPr>
            <p:ph type="title"/>
          </p:nvPr>
        </p:nvSpPr>
        <p:spPr/>
        <p:txBody>
          <a:bodyPr/>
          <a:lstStyle/>
          <a:p>
            <a:endParaRPr lang="pl-PL" dirty="0"/>
          </a:p>
        </p:txBody>
      </p:sp>
      <p:sp>
        <p:nvSpPr>
          <p:cNvPr id="4" name="Prostokąt 3"/>
          <p:cNvSpPr/>
          <p:nvPr/>
        </p:nvSpPr>
        <p:spPr>
          <a:xfrm>
            <a:off x="251520" y="0"/>
            <a:ext cx="8424936" cy="1938992"/>
          </a:xfrm>
          <a:prstGeom prst="rect">
            <a:avLst/>
          </a:prstGeom>
          <a:noFill/>
        </p:spPr>
        <p:txBody>
          <a:bodyPr wrap="square" lIns="91440" tIns="45720" rIns="91440" bIns="45720">
            <a:spAutoFit/>
          </a:bodyPr>
          <a:lstStyle/>
          <a:p>
            <a:pPr algn="ctr"/>
            <a:r>
              <a:rPr lang="pl-PL" sz="40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Wyciąg z protokołu posiedzenia Rady Pedagogicznej z dnia 21 października 1946 r. </a:t>
            </a:r>
            <a:endParaRPr lang="pl-PL" sz="40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52400"/>
            <a:ext cx="8229600" cy="6228928"/>
          </a:xfrm>
        </p:spPr>
        <p:txBody>
          <a:bodyPr>
            <a:normAutofit fontScale="90000"/>
          </a:bodyPr>
          <a:lstStyle/>
          <a:p>
            <a:pPr algn="ctr"/>
            <a:r>
              <a:rPr lang="pl-PL" dirty="0" smtClean="0">
                <a:solidFill>
                  <a:schemeClr val="tx2">
                    <a:lumMod val="10000"/>
                  </a:schemeClr>
                </a:solidFill>
              </a:rPr>
              <a:t> </a:t>
            </a:r>
            <a:r>
              <a:rPr lang="pl-PL" sz="2800" dirty="0" smtClean="0">
                <a:solidFill>
                  <a:schemeClr val="tx2">
                    <a:lumMod val="10000"/>
                  </a:schemeClr>
                </a:solidFill>
              </a:rPr>
              <a:t/>
            </a:r>
            <a:br>
              <a:rPr lang="pl-PL" sz="2800" dirty="0" smtClean="0">
                <a:solidFill>
                  <a:schemeClr val="tx2">
                    <a:lumMod val="10000"/>
                  </a:schemeClr>
                </a:solidFill>
              </a:rPr>
            </a:br>
            <a:r>
              <a:rPr lang="pl-PL" sz="2800" dirty="0" smtClean="0">
                <a:solidFill>
                  <a:schemeClr val="tx2">
                    <a:lumMod val="10000"/>
                  </a:schemeClr>
                </a:solidFill>
              </a:rPr>
              <a:t/>
            </a:r>
            <a:br>
              <a:rPr lang="pl-PL" sz="2800" dirty="0" smtClean="0">
                <a:solidFill>
                  <a:schemeClr val="tx2">
                    <a:lumMod val="10000"/>
                  </a:schemeClr>
                </a:solidFill>
              </a:rPr>
            </a:br>
            <a:r>
              <a:rPr lang="pl-PL" sz="2800" dirty="0" smtClean="0">
                <a:solidFill>
                  <a:schemeClr val="tx2">
                    <a:lumMod val="10000"/>
                  </a:schemeClr>
                </a:solidFill>
              </a:rPr>
              <a:t/>
            </a:r>
            <a:br>
              <a:rPr lang="pl-PL" sz="2800" dirty="0" smtClean="0">
                <a:solidFill>
                  <a:schemeClr val="tx2">
                    <a:lumMod val="10000"/>
                  </a:schemeClr>
                </a:solidFill>
              </a:rPr>
            </a:br>
            <a:r>
              <a:rPr lang="pl-PL" sz="2800" dirty="0" smtClean="0">
                <a:solidFill>
                  <a:schemeClr val="tx2">
                    <a:lumMod val="10000"/>
                  </a:schemeClr>
                </a:solidFill>
              </a:rPr>
              <a:t/>
            </a:r>
            <a:br>
              <a:rPr lang="pl-PL" sz="2800" dirty="0" smtClean="0">
                <a:solidFill>
                  <a:schemeClr val="tx2">
                    <a:lumMod val="10000"/>
                  </a:schemeClr>
                </a:solidFill>
              </a:rPr>
            </a:br>
            <a:r>
              <a:rPr lang="pl-PL" sz="2800" dirty="0" smtClean="0">
                <a:solidFill>
                  <a:schemeClr val="tx2">
                    <a:lumMod val="10000"/>
                  </a:schemeClr>
                </a:solidFill>
              </a:rPr>
              <a:t/>
            </a:r>
            <a:br>
              <a:rPr lang="pl-PL" sz="2800" dirty="0" smtClean="0">
                <a:solidFill>
                  <a:schemeClr val="tx2">
                    <a:lumMod val="10000"/>
                  </a:schemeClr>
                </a:solidFill>
              </a:rPr>
            </a:br>
            <a:r>
              <a:rPr lang="pl-PL" sz="2800" dirty="0" smtClean="0">
                <a:solidFill>
                  <a:schemeClr val="tx2">
                    <a:lumMod val="10000"/>
                  </a:schemeClr>
                </a:solidFill>
              </a:rPr>
              <a:t/>
            </a:r>
            <a:br>
              <a:rPr lang="pl-PL" sz="2800" dirty="0" smtClean="0">
                <a:solidFill>
                  <a:schemeClr val="tx2">
                    <a:lumMod val="10000"/>
                  </a:schemeClr>
                </a:solidFill>
              </a:rPr>
            </a:br>
            <a:r>
              <a:rPr lang="pl-PL" sz="2800" dirty="0" smtClean="0">
                <a:solidFill>
                  <a:schemeClr val="tx2">
                    <a:lumMod val="10000"/>
                  </a:schemeClr>
                </a:solidFill>
              </a:rPr>
              <a:t>Dnia 17 kwietnia 2014  roku pojechaliśmy z Panem Aleksandrem Werpuczyńskim do Archiwum Państwowego w Zamościu. </a:t>
            </a:r>
            <a:br>
              <a:rPr lang="pl-PL" sz="2800" dirty="0" smtClean="0">
                <a:solidFill>
                  <a:schemeClr val="tx2">
                    <a:lumMod val="10000"/>
                  </a:schemeClr>
                </a:solidFill>
              </a:rPr>
            </a:br>
            <a:r>
              <a:rPr lang="pl-PL" sz="2800" dirty="0" smtClean="0">
                <a:solidFill>
                  <a:schemeClr val="tx2">
                    <a:lumMod val="10000"/>
                  </a:schemeClr>
                </a:solidFill>
              </a:rPr>
              <a:t>Uzyskaliśmy dostęp do Archiwum Inspektoratu Szkolnego w Krasnymstawie oraz Akt Publicznej Szkoły w Wysokiem w latach 1922-1941. W pracowni naukowej im. Hipolita Kozioła wykonaliśmy zdjęcia interesujących dokumentów, które pozwoliły nam odkryć historię naszej szkoły po zakończeniu I Wojny Światowej. </a:t>
            </a:r>
            <a:br>
              <a:rPr lang="pl-PL" sz="2800" dirty="0" smtClean="0">
                <a:solidFill>
                  <a:schemeClr val="tx2">
                    <a:lumMod val="10000"/>
                  </a:schemeClr>
                </a:solidFill>
              </a:rPr>
            </a:br>
            <a:r>
              <a:rPr lang="pl-PL" sz="2800" dirty="0" smtClean="0">
                <a:solidFill>
                  <a:schemeClr val="tx2">
                    <a:lumMod val="10000"/>
                  </a:schemeClr>
                </a:solidFill>
              </a:rPr>
              <a:t/>
            </a:r>
            <a:br>
              <a:rPr lang="pl-PL" sz="2800" dirty="0" smtClean="0">
                <a:solidFill>
                  <a:schemeClr val="tx2">
                    <a:lumMod val="10000"/>
                  </a:schemeClr>
                </a:solidFill>
              </a:rPr>
            </a:br>
            <a:r>
              <a:rPr lang="pl-PL" sz="2800" dirty="0" smtClean="0">
                <a:solidFill>
                  <a:schemeClr val="tx2">
                    <a:lumMod val="10000"/>
                  </a:schemeClr>
                </a:solidFill>
              </a:rPr>
              <a:t>Chciałybyśmy teraz przedstawić tą historię Państwu.</a:t>
            </a:r>
            <a:br>
              <a:rPr lang="pl-PL" sz="2800" dirty="0" smtClean="0">
                <a:solidFill>
                  <a:schemeClr val="tx2">
                    <a:lumMod val="10000"/>
                  </a:schemeClr>
                </a:solidFill>
              </a:rPr>
            </a:br>
            <a:r>
              <a:rPr lang="pl-PL" sz="2800" dirty="0" smtClean="0"/>
              <a:t> </a:t>
            </a:r>
            <a:r>
              <a:rPr lang="pl-PL" sz="2800" dirty="0" smtClean="0">
                <a:solidFill>
                  <a:schemeClr val="tx2">
                    <a:lumMod val="10000"/>
                  </a:schemeClr>
                </a:solidFill>
              </a:rPr>
              <a:t>(Zachowaliśmy ówczesny styl pisania protokółów aby mieć </a:t>
            </a:r>
            <a:br>
              <a:rPr lang="pl-PL" sz="2800" dirty="0" smtClean="0">
                <a:solidFill>
                  <a:schemeClr val="tx2">
                    <a:lumMod val="10000"/>
                  </a:schemeClr>
                </a:solidFill>
              </a:rPr>
            </a:br>
            <a:r>
              <a:rPr lang="pl-PL" sz="2800" dirty="0" smtClean="0">
                <a:solidFill>
                  <a:schemeClr val="tx2">
                    <a:lumMod val="10000"/>
                  </a:schemeClr>
                </a:solidFill>
              </a:rPr>
              <a:t>możliwość przybliżyć duch tamtej epoki) </a:t>
            </a:r>
            <a:r>
              <a:rPr lang="pl-PL" sz="2800" dirty="0" smtClean="0"/>
              <a:t/>
            </a:r>
            <a:br>
              <a:rPr lang="pl-PL" sz="2800" dirty="0" smtClean="0"/>
            </a:br>
            <a:r>
              <a:rPr lang="pl-PL" sz="2800" dirty="0" smtClean="0">
                <a:solidFill>
                  <a:schemeClr val="tx2">
                    <a:lumMod val="10000"/>
                  </a:schemeClr>
                </a:solidFill>
              </a:rPr>
              <a:t/>
            </a:r>
            <a:br>
              <a:rPr lang="pl-PL" sz="2800" dirty="0" smtClean="0">
                <a:solidFill>
                  <a:schemeClr val="tx2">
                    <a:lumMod val="10000"/>
                  </a:schemeClr>
                </a:solidFill>
              </a:rPr>
            </a:br>
            <a:r>
              <a:rPr lang="pl-PL" sz="2800" dirty="0" smtClean="0">
                <a:solidFill>
                  <a:schemeClr val="tx2">
                    <a:lumMod val="10000"/>
                  </a:schemeClr>
                </a:solidFill>
              </a:rPr>
              <a:t> </a:t>
            </a:r>
            <a:r>
              <a:rPr lang="pl-PL" dirty="0" smtClean="0"/>
              <a:t/>
            </a:r>
            <a:br>
              <a:rPr lang="pl-PL" dirty="0" smtClean="0"/>
            </a:br>
            <a:endParaRPr lang="pl-PL" dirty="0"/>
          </a:p>
        </p:txBody>
      </p:sp>
    </p:spTree>
  </p:cSld>
  <p:clrMapOvr>
    <a:masterClrMapping/>
  </p:clrMapOvr>
  <p:transition>
    <p:wheel spokes="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52400"/>
            <a:ext cx="8229600" cy="1404392"/>
          </a:xfrm>
        </p:spPr>
        <p:txBody>
          <a:bodyPr>
            <a:normAutofit fontScale="90000"/>
          </a:bodyPr>
          <a:lstStyle/>
          <a:p>
            <a:pPr algn="ctr"/>
            <a:r>
              <a:rPr lang="pl-PL" sz="4400" b="1"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r>
              <a:rPr lang="pl-PL" sz="3600" b="1"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Sprawozdanie z wizytacji publicznej szkoły powszechnej odbytej w dniu 28 kwietnia 1948r.</a:t>
            </a:r>
            <a:endParaRPr lang="pl-PL" sz="3600" dirty="0"/>
          </a:p>
        </p:txBody>
      </p:sp>
      <p:sp>
        <p:nvSpPr>
          <p:cNvPr id="3" name="Symbol zastępczy zawartości 2"/>
          <p:cNvSpPr>
            <a:spLocks noGrp="1"/>
          </p:cNvSpPr>
          <p:nvPr>
            <p:ph sz="half" idx="1"/>
          </p:nvPr>
        </p:nvSpPr>
        <p:spPr/>
        <p:txBody>
          <a:bodyPr>
            <a:normAutofit fontScale="77500" lnSpcReduction="20000"/>
          </a:bodyPr>
          <a:lstStyle/>
          <a:p>
            <a:pPr>
              <a:buNone/>
            </a:pPr>
            <a:r>
              <a:rPr lang="pl-PL" i="1" dirty="0" smtClean="0">
                <a:solidFill>
                  <a:schemeClr val="tx2">
                    <a:lumMod val="10000"/>
                  </a:schemeClr>
                </a:solidFill>
              </a:rPr>
              <a:t>1. Opis przebiegu wizytacji :</a:t>
            </a:r>
          </a:p>
          <a:p>
            <a:pPr>
              <a:buNone/>
            </a:pPr>
            <a:r>
              <a:rPr lang="pl-PL" i="1" dirty="0" smtClean="0">
                <a:solidFill>
                  <a:schemeClr val="tx2">
                    <a:lumMod val="10000"/>
                  </a:schemeClr>
                </a:solidFill>
              </a:rPr>
              <a:t>Szkoła ma charakter podstawowej realizującej program kl. VIII o ogólnej liczbie 353 uczniów, w tym wieku obowiązku szkolnego 305. Powszechność nauczania jest w pełni realizowana. Pod względem wychowawczym i dydaktycznym szkoła znajduje się na dość równym poziomie. </a:t>
            </a:r>
          </a:p>
          <a:p>
            <a:pPr>
              <a:buNone/>
            </a:pPr>
            <a:r>
              <a:rPr lang="pl-PL" i="1" dirty="0" smtClean="0">
                <a:solidFill>
                  <a:schemeClr val="tx2">
                    <a:lumMod val="10000"/>
                  </a:schemeClr>
                </a:solidFill>
              </a:rPr>
              <a:t>Wysokie rok szkolny 1945/46</a:t>
            </a:r>
          </a:p>
          <a:p>
            <a:pPr>
              <a:buNone/>
            </a:pPr>
            <a:r>
              <a:rPr lang="pl-PL" i="1" dirty="0" smtClean="0">
                <a:solidFill>
                  <a:schemeClr val="tx2">
                    <a:lumMod val="10000"/>
                  </a:schemeClr>
                </a:solidFill>
              </a:rPr>
              <a:t>Charakter szkoły na rok szkolny 1945/46: zbiorcza</a:t>
            </a:r>
          </a:p>
          <a:p>
            <a:pPr>
              <a:buNone/>
            </a:pPr>
            <a:r>
              <a:rPr lang="pl-PL" i="1" dirty="0" smtClean="0">
                <a:solidFill>
                  <a:schemeClr val="tx2">
                    <a:lumMod val="10000"/>
                  </a:schemeClr>
                </a:solidFill>
              </a:rPr>
              <a:t>Stopień szkoły w roku szkolnym 1944/45: III</a:t>
            </a:r>
          </a:p>
          <a:p>
            <a:pPr>
              <a:buNone/>
            </a:pPr>
            <a:r>
              <a:rPr lang="pl-PL" i="1" dirty="0" smtClean="0">
                <a:solidFill>
                  <a:schemeClr val="tx2">
                    <a:lumMod val="10000"/>
                  </a:schemeClr>
                </a:solidFill>
              </a:rPr>
              <a:t>Język nauczania: polski</a:t>
            </a:r>
          </a:p>
          <a:p>
            <a:endParaRPr lang="pl-PL" dirty="0"/>
          </a:p>
        </p:txBody>
      </p:sp>
      <p:pic>
        <p:nvPicPr>
          <p:cNvPr id="6" name="Symbol zastępczy zawartości 5"/>
          <p:cNvPicPr>
            <a:picLocks noGrp="1"/>
          </p:cNvPicPr>
          <p:nvPr>
            <p:ph sz="half" idx="2"/>
          </p:nvPr>
        </p:nvPicPr>
        <p:blipFill>
          <a:blip r:embed="rId2" cstate="print"/>
          <a:srcRect/>
          <a:stretch>
            <a:fillRect/>
          </a:stretch>
        </p:blipFill>
        <p:spPr bwMode="auto">
          <a:xfrm>
            <a:off x="4427984" y="1700808"/>
            <a:ext cx="4608512" cy="4104456"/>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zawartości 5"/>
          <p:cNvSpPr>
            <a:spLocks noGrp="1"/>
          </p:cNvSpPr>
          <p:nvPr>
            <p:ph idx="1"/>
          </p:nvPr>
        </p:nvSpPr>
        <p:spPr>
          <a:xfrm>
            <a:off x="457200" y="404664"/>
            <a:ext cx="8229600" cy="5691336"/>
          </a:xfrm>
        </p:spPr>
        <p:txBody>
          <a:bodyPr/>
          <a:lstStyle/>
          <a:p>
            <a:pPr algn="ctr">
              <a:buNone/>
            </a:pPr>
            <a:r>
              <a:rPr lang="pl-PL" sz="3600" i="1" dirty="0" smtClean="0">
                <a:solidFill>
                  <a:schemeClr val="bg1"/>
                </a:solidFill>
              </a:rPr>
              <a:t>W celu uzyskania dodatkowych informacji o naszej szkole, przeprowadziłyśmy również rozmowę z panią IRENĄ  </a:t>
            </a:r>
            <a:r>
              <a:rPr lang="pl-PL" sz="3600" i="1" dirty="0" smtClean="0">
                <a:solidFill>
                  <a:schemeClr val="bg1"/>
                </a:solidFill>
              </a:rPr>
              <a:t>BRATOS - </a:t>
            </a:r>
            <a:r>
              <a:rPr lang="pl-PL" sz="3600" i="1" dirty="0" smtClean="0">
                <a:solidFill>
                  <a:schemeClr val="bg1"/>
                </a:solidFill>
              </a:rPr>
              <a:t>Absolwentką Liceum Ogólnokształcącego w </a:t>
            </a:r>
            <a:r>
              <a:rPr lang="pl-PL" sz="3600" i="1" dirty="0" smtClean="0">
                <a:solidFill>
                  <a:schemeClr val="bg1"/>
                </a:solidFill>
              </a:rPr>
              <a:t>Wysokiem, matura-1967r., następnie absolwentką </a:t>
            </a:r>
            <a:r>
              <a:rPr lang="pl-PL" sz="3600" i="1" dirty="0" smtClean="0">
                <a:solidFill>
                  <a:schemeClr val="bg1"/>
                </a:solidFill>
              </a:rPr>
              <a:t>UMCS, kierunek - historia. Zaczęła prace jako nauczyciel historii w szkole w Wysokiem gdy miała 25 lat. Uczyła w naszej szkole 30 lat. </a:t>
            </a:r>
          </a:p>
          <a:p>
            <a:endParaRPr lang="pl-PL" dirty="0"/>
          </a:p>
        </p:txBody>
      </p:sp>
      <p:sp>
        <p:nvSpPr>
          <p:cNvPr id="5" name="Tytuł 4"/>
          <p:cNvSpPr>
            <a:spLocks noGrp="1"/>
          </p:cNvSpPr>
          <p:nvPr>
            <p:ph type="title"/>
          </p:nvPr>
        </p:nvSpPr>
        <p:spPr/>
        <p:txBody>
          <a:bodyPr/>
          <a:lstStyle/>
          <a:p>
            <a:endParaRPr lang="pl-PL"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395536" y="908720"/>
            <a:ext cx="8291264" cy="6120680"/>
          </a:xfrm>
        </p:spPr>
        <p:txBody>
          <a:bodyPr>
            <a:noAutofit/>
          </a:bodyPr>
          <a:lstStyle/>
          <a:p>
            <a:pPr algn="just">
              <a:buNone/>
            </a:pPr>
            <a:r>
              <a:rPr lang="pl-PL" sz="1700" i="1" dirty="0" smtClean="0">
                <a:solidFill>
                  <a:schemeClr val="bg2">
                    <a:lumMod val="50000"/>
                  </a:schemeClr>
                </a:solidFill>
              </a:rPr>
              <a:t>Zajęcia prowadzone przez znanych mi nauczycieli były bardzo interesujące, a kadra pedagogiczna wychowawców wykazywała się wysoką znajomością przedmiotu, kulturą osobistą. Stanowili oni wzór do naśladowania, co w dużej mierze kształtowało nasze charaktery. Z dumą chce podkreślić, iż moja klasa w LO Wysokie prezentowała bardzo wysoki poziom wiedzy, co zaowocowało tym, że większość absolwentów ukończyła studia wyższe. Wśród absolwentów naszej szkoły znaleźli się ludzie którzy w przyszłości pełnili ważne role życiowe poprzez piastowanie wysokich urzędów (np. minister kultury i sztuki Zdzisław Podkański, czy profesorowie wyższych uczelni). Dla mnie osobiście synonimem pracowitości i rozległej wiedzy, kultury osobistej jest absolwent naszej szkoły profesor historii Henryk </a:t>
            </a:r>
            <a:r>
              <a:rPr lang="pl-PL" sz="1700" i="1" dirty="0" err="1" smtClean="0">
                <a:solidFill>
                  <a:schemeClr val="bg2">
                    <a:lumMod val="50000"/>
                  </a:schemeClr>
                </a:solidFill>
              </a:rPr>
              <a:t>Cimek</a:t>
            </a:r>
            <a:r>
              <a:rPr lang="pl-PL" sz="1700" i="1" dirty="0" smtClean="0">
                <a:solidFill>
                  <a:schemeClr val="bg2">
                    <a:lumMod val="50000"/>
                  </a:schemeClr>
                </a:solidFill>
              </a:rPr>
              <a:t>.</a:t>
            </a:r>
          </a:p>
          <a:p>
            <a:pPr algn="just">
              <a:buNone/>
            </a:pPr>
            <a:r>
              <a:rPr lang="pl-PL" sz="1700" i="1" dirty="0" smtClean="0">
                <a:solidFill>
                  <a:schemeClr val="bg2">
                    <a:lumMod val="50000"/>
                  </a:schemeClr>
                </a:solidFill>
              </a:rPr>
              <a:t>Z dystansu czasowego i szczegółowej obserwacji uczniów mogę stwierdzić, iż młodzież mojego pokolenia była głęboko motywowana do nauki, konsekwentnie zmierzająca do zdobycia wykształcenia poprzez gruntowną wiedzę. Nauczyciel dla niej był wielkim autorytetem do naśladowania. Mimo, że nasze pokolenie nie miało możliwości korzystania w szerokim zakresie z osiągnięć technicznych, różnego rodzaju publikatorów (brak dostępu do telewizji, teatru, kina), jednak wszelką nadarzającą się okazję ku temu wykorzystywaliśmy i pełną parą chłonęliśmy dostępną nam wiedzę oraz stworzenie możliwości służące naszemu rozwojowi. Do dzisiaj wielkim szacunkiem darzę moich wychowawców, utrzymuje z nimi kontakt(telefoniczny jak i osobisty). </a:t>
            </a:r>
          </a:p>
        </p:txBody>
      </p:sp>
      <p:sp>
        <p:nvSpPr>
          <p:cNvPr id="3" name="Tytuł 2"/>
          <p:cNvSpPr>
            <a:spLocks noGrp="1"/>
          </p:cNvSpPr>
          <p:nvPr>
            <p:ph type="title"/>
          </p:nvPr>
        </p:nvSpPr>
        <p:spPr>
          <a:xfrm>
            <a:off x="457200" y="152400"/>
            <a:ext cx="8229600" cy="828328"/>
          </a:xfrm>
        </p:spPr>
        <p:txBody>
          <a:bodyPr>
            <a:normAutofit/>
          </a:bodyPr>
          <a:lstStyle/>
          <a:p>
            <a:pPr algn="ctr"/>
            <a:r>
              <a:rPr lang="pl-PL" sz="4400" b="1"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Rozmowa z </a:t>
            </a:r>
            <a:r>
              <a:rPr lang="pl-PL" sz="4400" b="1"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p.</a:t>
            </a:r>
            <a:r>
              <a:rPr lang="pl-PL" sz="4400" b="1"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r>
              <a:rPr lang="pl-PL" sz="4400" b="1"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Ireną </a:t>
            </a:r>
            <a:r>
              <a:rPr lang="pl-PL" sz="4400" b="1" spc="0"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Bratos</a:t>
            </a:r>
            <a:endParaRPr lang="pl-PL" sz="4400" dirty="0"/>
          </a:p>
        </p:txBody>
      </p:sp>
    </p:spTree>
  </p:cSld>
  <p:clrMapOvr>
    <a:masterClrMapping/>
  </p:clrMapOvr>
  <p:transition>
    <p:wheel spokes="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260648"/>
            <a:ext cx="8229600" cy="5904656"/>
          </a:xfrm>
        </p:spPr>
        <p:txBody>
          <a:bodyPr>
            <a:normAutofit fontScale="77500" lnSpcReduction="20000"/>
          </a:bodyPr>
          <a:lstStyle/>
          <a:p>
            <a:pPr algn="just"/>
            <a:r>
              <a:rPr lang="pl-PL" sz="3100" i="1" dirty="0" smtClean="0">
                <a:solidFill>
                  <a:schemeClr val="tx2">
                    <a:lumMod val="10000"/>
                  </a:schemeClr>
                </a:solidFill>
              </a:rPr>
              <a:t>Kary w szkole były dosyć delikatne: cielesne tzw. ‘’Linijka na łapę’’, pospolita ‘’koza’’, częste nagany słowne, zawieszenie w prawach ucznia, a nawet nakaz opuszczenia szkoły np. za zajście w ciąże uczennice wyrzucono ze szkoły tj. zamiast otoczenia jej troskliwą opieką-wykluczenie ze społeczeństwa uczniowskiego. Również za korzystania przez uczniów z używek groziło często zawieszenie w prawach ucznia lub wyrzucenie ze szkoły</a:t>
            </a:r>
            <a:r>
              <a:rPr lang="pl-PL" sz="3100" i="1" dirty="0" smtClean="0">
                <a:solidFill>
                  <a:schemeClr val="tx2">
                    <a:lumMod val="10000"/>
                  </a:schemeClr>
                </a:solidFill>
              </a:rPr>
              <a:t>.</a:t>
            </a:r>
          </a:p>
          <a:p>
            <a:pPr algn="just">
              <a:buNone/>
            </a:pPr>
            <a:endParaRPr lang="pl-PL" sz="3100" i="1" dirty="0" smtClean="0">
              <a:solidFill>
                <a:schemeClr val="tx2">
                  <a:lumMod val="10000"/>
                </a:schemeClr>
              </a:solidFill>
            </a:endParaRPr>
          </a:p>
          <a:p>
            <a:pPr algn="just"/>
            <a:r>
              <a:rPr lang="pl-PL" sz="3100" i="1" dirty="0" smtClean="0">
                <a:solidFill>
                  <a:schemeClr val="tx2">
                    <a:lumMod val="10000"/>
                  </a:schemeClr>
                </a:solidFill>
              </a:rPr>
              <a:t> W odróżnieniu od dzisiejszej dozwolonej różnorodności ubioru, uczniów w moim czasie strój szkolny był obowiązkowy </a:t>
            </a:r>
            <a:r>
              <a:rPr lang="pl-PL" sz="3100" i="1" dirty="0" smtClean="0">
                <a:solidFill>
                  <a:schemeClr val="tx2">
                    <a:lumMod val="10000"/>
                  </a:schemeClr>
                </a:solidFill>
              </a:rPr>
              <a:t>(fartuch </a:t>
            </a:r>
            <a:r>
              <a:rPr lang="pl-PL" sz="3100" i="1" dirty="0" smtClean="0">
                <a:solidFill>
                  <a:schemeClr val="tx2">
                    <a:lumMod val="10000"/>
                  </a:schemeClr>
                </a:solidFill>
              </a:rPr>
              <a:t>z długim rękawem lub z tzw. skrzydełkami, czarna spódnica, biała bluzka jako tzw. strój balowy). Był zakaz farbowania włosów, malowania się i noszenia biżuterii, butów na wysokim obcasie. Noszono ciapy, tarcze na lewym rękawie, czapki. Również nie do pomyślenia był fakt uczestniczenia uczniów w zabawach środowiskowych (wiejskich), nie można było chodzić na zabawy. </a:t>
            </a:r>
          </a:p>
          <a:p>
            <a:endParaRPr lang="pl-PL" sz="2800" i="1" dirty="0" smtClean="0">
              <a:solidFill>
                <a:schemeClr val="tx2">
                  <a:lumMod val="10000"/>
                </a:schemeClr>
              </a:solidFill>
            </a:endParaRPr>
          </a:p>
          <a:p>
            <a:pPr>
              <a:buNone/>
            </a:pPr>
            <a:endParaRPr lang="pl-PL" sz="2800" i="1" dirty="0" smtClean="0">
              <a:solidFill>
                <a:schemeClr val="tx2">
                  <a:lumMod val="10000"/>
                </a:schemeClr>
              </a:solidFill>
            </a:endParaRPr>
          </a:p>
          <a:p>
            <a:endParaRPr lang="pl-PL" sz="2800" i="1" dirty="0" smtClean="0">
              <a:solidFill>
                <a:schemeClr val="tx2">
                  <a:lumMod val="10000"/>
                </a:schemeClr>
              </a:solidFill>
            </a:endParaRPr>
          </a:p>
          <a:p>
            <a:endParaRPr lang="pl-PL" dirty="0"/>
          </a:p>
        </p:txBody>
      </p:sp>
      <p:sp>
        <p:nvSpPr>
          <p:cNvPr id="3" name="Tytuł 2"/>
          <p:cNvSpPr>
            <a:spLocks noGrp="1"/>
          </p:cNvSpPr>
          <p:nvPr>
            <p:ph type="title"/>
          </p:nvPr>
        </p:nvSpPr>
        <p:spPr>
          <a:xfrm>
            <a:off x="457200" y="152400"/>
            <a:ext cx="8229600" cy="396280"/>
          </a:xfrm>
        </p:spPr>
        <p:txBody>
          <a:bodyPr>
            <a:normAutofit fontScale="90000"/>
          </a:bodyPr>
          <a:lstStyle/>
          <a:p>
            <a:endParaRPr lang="pl-PL"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404664"/>
            <a:ext cx="8229600" cy="6048672"/>
          </a:xfrm>
        </p:spPr>
        <p:txBody>
          <a:bodyPr>
            <a:normAutofit fontScale="32500" lnSpcReduction="20000"/>
          </a:bodyPr>
          <a:lstStyle/>
          <a:p>
            <a:pPr algn="just">
              <a:buNone/>
            </a:pPr>
            <a:endParaRPr lang="pl-PL" sz="3400" i="1" dirty="0" smtClean="0">
              <a:solidFill>
                <a:schemeClr val="tx2">
                  <a:lumMod val="10000"/>
                </a:schemeClr>
              </a:solidFill>
            </a:endParaRPr>
          </a:p>
          <a:p>
            <a:pPr algn="just">
              <a:buNone/>
            </a:pPr>
            <a:endParaRPr lang="pl-PL" sz="7000" i="1" dirty="0" smtClean="0">
              <a:solidFill>
                <a:schemeClr val="tx2">
                  <a:lumMod val="10000"/>
                </a:schemeClr>
              </a:solidFill>
            </a:endParaRPr>
          </a:p>
          <a:p>
            <a:pPr algn="just">
              <a:buNone/>
            </a:pPr>
            <a:r>
              <a:rPr lang="pl-PL" sz="8000" i="1" dirty="0" smtClean="0">
                <a:solidFill>
                  <a:schemeClr val="tx2">
                    <a:lumMod val="10000"/>
                  </a:schemeClr>
                </a:solidFill>
              </a:rPr>
              <a:t>Klasy były bardzo liczne, do jednej klasy chodziło około 40 osób. Dodatkowymi lekcjami były kółka fotograficzne, historyczne, zajęcia pozalekcyjne. Codzienne życie ucznia w moim okresie nie było łatwe. Relacje na linii uczeń-nauczyciel często pozbawione były zasad partnerstwa, lecz sądzę, że nauczyciel był wielkim autorytetem, czego nie mogę powiedzieć odnośnie obecnej sytuacji</a:t>
            </a:r>
            <a:r>
              <a:rPr lang="pl-PL" sz="8000" i="1" dirty="0" smtClean="0">
                <a:solidFill>
                  <a:schemeClr val="tx2">
                    <a:lumMod val="10000"/>
                  </a:schemeClr>
                </a:solidFill>
              </a:rPr>
              <a:t>.</a:t>
            </a:r>
          </a:p>
          <a:p>
            <a:pPr algn="just">
              <a:buNone/>
            </a:pPr>
            <a:endParaRPr lang="pl-PL" sz="8000" i="1" dirty="0" smtClean="0">
              <a:solidFill>
                <a:schemeClr val="tx2">
                  <a:lumMod val="10000"/>
                </a:schemeClr>
              </a:solidFill>
            </a:endParaRPr>
          </a:p>
          <a:p>
            <a:pPr algn="just">
              <a:buNone/>
            </a:pPr>
            <a:r>
              <a:rPr lang="pl-PL" sz="8000" i="1" dirty="0" smtClean="0">
                <a:solidFill>
                  <a:schemeClr val="tx2">
                    <a:lumMod val="10000"/>
                  </a:schemeClr>
                </a:solidFill>
              </a:rPr>
              <a:t>Wśród młodzieży uczących się w naszej szkole wytwarzały się trwałe więzi emocjonalne (koleżeństwo, przyjaźnie), które mimo wpływu czasu trwają do dzisiaj.</a:t>
            </a:r>
          </a:p>
          <a:p>
            <a:pPr algn="just">
              <a:buNone/>
            </a:pPr>
            <a:endParaRPr lang="pl-PL" sz="5500" i="1" dirty="0" smtClean="0">
              <a:solidFill>
                <a:schemeClr val="tx2">
                  <a:lumMod val="10000"/>
                </a:schemeClr>
              </a:solidFill>
            </a:endParaRPr>
          </a:p>
          <a:p>
            <a:pPr algn="just">
              <a:buNone/>
            </a:pPr>
            <a:endParaRPr lang="pl-PL" sz="5500" i="1" dirty="0" smtClean="0">
              <a:solidFill>
                <a:schemeClr val="tx2">
                  <a:lumMod val="10000"/>
                </a:schemeClr>
              </a:solidFill>
            </a:endParaRPr>
          </a:p>
          <a:p>
            <a:pPr algn="just">
              <a:buNone/>
            </a:pPr>
            <a:endParaRPr lang="pl-PL" sz="2800" i="1" dirty="0" smtClean="0">
              <a:solidFill>
                <a:schemeClr val="tx2">
                  <a:lumMod val="10000"/>
                </a:schemeClr>
              </a:solidFill>
            </a:endParaRPr>
          </a:p>
          <a:p>
            <a:pPr algn="just">
              <a:buNone/>
            </a:pPr>
            <a:r>
              <a:rPr lang="pl-PL" sz="2400" i="1" dirty="0" smtClean="0">
                <a:solidFill>
                  <a:schemeClr val="tx2">
                    <a:lumMod val="10000"/>
                  </a:schemeClr>
                </a:solidFill>
              </a:rPr>
              <a:t> </a:t>
            </a:r>
          </a:p>
          <a:p>
            <a:endParaRPr lang="pl-PL" dirty="0"/>
          </a:p>
        </p:txBody>
      </p:sp>
      <p:sp>
        <p:nvSpPr>
          <p:cNvPr id="3" name="Tytuł 2"/>
          <p:cNvSpPr>
            <a:spLocks noGrp="1"/>
          </p:cNvSpPr>
          <p:nvPr>
            <p:ph type="title"/>
          </p:nvPr>
        </p:nvSpPr>
        <p:spPr>
          <a:xfrm>
            <a:off x="457200" y="152400"/>
            <a:ext cx="8229600" cy="108248"/>
          </a:xfrm>
        </p:spPr>
        <p:txBody>
          <a:bodyPr>
            <a:normAutofit fontScale="90000"/>
          </a:bodyPr>
          <a:lstStyle/>
          <a:p>
            <a:endParaRPr lang="pl-PL"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67544" y="332656"/>
            <a:ext cx="8229600" cy="5763344"/>
          </a:xfrm>
        </p:spPr>
        <p:txBody>
          <a:bodyPr>
            <a:normAutofit fontScale="62500" lnSpcReduction="20000"/>
          </a:bodyPr>
          <a:lstStyle/>
          <a:p>
            <a:pPr algn="ctr">
              <a:buNone/>
            </a:pPr>
            <a:r>
              <a:rPr lang="pl-PL" sz="4500" i="1" dirty="0" smtClean="0">
                <a:solidFill>
                  <a:schemeClr val="tx2">
                    <a:lumMod val="10000"/>
                  </a:schemeClr>
                </a:solidFill>
              </a:rPr>
              <a:t> </a:t>
            </a:r>
          </a:p>
          <a:p>
            <a:pPr algn="just">
              <a:buNone/>
            </a:pPr>
            <a:r>
              <a:rPr lang="pl-PL" sz="4500" i="1" dirty="0" smtClean="0">
                <a:solidFill>
                  <a:schemeClr val="tx2">
                    <a:lumMod val="10000"/>
                  </a:schemeClr>
                </a:solidFill>
              </a:rPr>
              <a:t>Iż szkoła nie mogła zaoferować nowoczesnego sprzętu do zajęć sportowych, były zatem ćwiczenia na drabinkach, przy koźle, na materacach, gra w piłkę siatkową i nożną, biegi (najczęściej ulicą Szkolną i pod tzw. Strzelnicę lub posterunek MO (Milicji Obywatelskiej). </a:t>
            </a:r>
          </a:p>
          <a:p>
            <a:pPr algn="just">
              <a:buNone/>
            </a:pPr>
            <a:r>
              <a:rPr lang="pl-PL" sz="4500" i="1" dirty="0" smtClean="0">
                <a:solidFill>
                  <a:schemeClr val="tx2">
                    <a:lumMod val="10000"/>
                  </a:schemeClr>
                </a:solidFill>
              </a:rPr>
              <a:t>Mimo skromnych zasobów budżetowych naszych rodziców, często organizowane były wycieczki do Krakowa, Warszawy, Śląska, a także zwiedzaliśmy najbliższą okolicę, co dostarczyło nam wielu emocji i wrażeń zakodowanych na całe życie. Dla dziecka ze środowiska wiejskiego tego rodzaju atrakcje były wydarzeniem wyjątkowym.</a:t>
            </a:r>
          </a:p>
          <a:p>
            <a:pPr algn="ctr">
              <a:buNone/>
            </a:pPr>
            <a:r>
              <a:rPr lang="pl-PL" sz="4500" i="1" dirty="0" smtClean="0">
                <a:solidFill>
                  <a:schemeClr val="tx2">
                    <a:lumMod val="10000"/>
                  </a:schemeClr>
                </a:solidFill>
              </a:rPr>
              <a:t> </a:t>
            </a:r>
          </a:p>
          <a:p>
            <a:endParaRPr lang="pl-PL" dirty="0"/>
          </a:p>
        </p:txBody>
      </p:sp>
      <p:sp>
        <p:nvSpPr>
          <p:cNvPr id="3" name="Tytuł 2"/>
          <p:cNvSpPr>
            <a:spLocks noGrp="1"/>
          </p:cNvSpPr>
          <p:nvPr>
            <p:ph type="title"/>
          </p:nvPr>
        </p:nvSpPr>
        <p:spPr>
          <a:xfrm>
            <a:off x="457200" y="152400"/>
            <a:ext cx="8229600" cy="45719"/>
          </a:xfrm>
        </p:spPr>
        <p:txBody>
          <a:bodyPr>
            <a:normAutofit fontScale="90000"/>
          </a:bodyPr>
          <a:lstStyle/>
          <a:p>
            <a:endParaRPr lang="pl-PL" dirty="0"/>
          </a:p>
        </p:txBody>
      </p:sp>
    </p:spTree>
  </p:cSld>
  <p:clrMapOvr>
    <a:masterClrMapping/>
  </p:clrMapOvr>
  <p:transition>
    <p:newsfla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7"/>
          <p:cNvSpPr>
            <a:spLocks noGrp="1"/>
          </p:cNvSpPr>
          <p:nvPr>
            <p:ph type="title"/>
          </p:nvPr>
        </p:nvSpPr>
        <p:spPr/>
        <p:txBody>
          <a:bodyPr>
            <a:normAutofit/>
          </a:bodyPr>
          <a:lstStyle/>
          <a:p>
            <a:pPr algn="ctr"/>
            <a:r>
              <a:rPr lang="pl-PL" sz="3200" b="1"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Z rozmowy dowiedziałyśmy się jacy </a:t>
            </a:r>
            <a:r>
              <a:rPr lang="pl-PL" sz="3200" b="1" spc="0"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nauczycielie</a:t>
            </a:r>
            <a:r>
              <a:rPr lang="pl-PL" sz="3200" b="1"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uczyli w tamtej szkole </a:t>
            </a:r>
            <a:endParaRPr lang="pl-PL" sz="3600" dirty="0"/>
          </a:p>
        </p:txBody>
      </p:sp>
      <p:sp>
        <p:nvSpPr>
          <p:cNvPr id="3" name="Symbol zastępczy zawartości 2"/>
          <p:cNvSpPr>
            <a:spLocks noGrp="1"/>
          </p:cNvSpPr>
          <p:nvPr>
            <p:ph sz="half" idx="1"/>
          </p:nvPr>
        </p:nvSpPr>
        <p:spPr/>
        <p:txBody>
          <a:bodyPr>
            <a:normAutofit fontScale="25000" lnSpcReduction="20000"/>
          </a:bodyPr>
          <a:lstStyle/>
          <a:p>
            <a:r>
              <a:rPr lang="pl-PL" sz="7200" i="1" dirty="0" smtClean="0">
                <a:solidFill>
                  <a:schemeClr val="tx2">
                    <a:lumMod val="10000"/>
                  </a:schemeClr>
                </a:solidFill>
              </a:rPr>
              <a:t>Dyrektor LO - Ignacy Zakościelny</a:t>
            </a:r>
          </a:p>
          <a:p>
            <a:pPr lvl="0"/>
            <a:r>
              <a:rPr lang="pl-PL" sz="7200" i="1" dirty="0" smtClean="0">
                <a:solidFill>
                  <a:schemeClr val="tx2">
                    <a:lumMod val="10000"/>
                  </a:schemeClr>
                </a:solidFill>
              </a:rPr>
              <a:t>Czesław Chruścicki -  nauczyciel historii</a:t>
            </a:r>
          </a:p>
          <a:p>
            <a:pPr lvl="0"/>
            <a:r>
              <a:rPr lang="pl-PL" sz="7200" i="1" dirty="0" smtClean="0">
                <a:solidFill>
                  <a:schemeClr val="tx2">
                    <a:lumMod val="10000"/>
                  </a:schemeClr>
                </a:solidFill>
              </a:rPr>
              <a:t>Jadwiga Chruścicka - nauczycielka chemii</a:t>
            </a:r>
          </a:p>
          <a:p>
            <a:pPr lvl="0"/>
            <a:r>
              <a:rPr lang="pl-PL" sz="7200" i="1" dirty="0" smtClean="0">
                <a:solidFill>
                  <a:schemeClr val="tx2">
                    <a:lumMod val="10000"/>
                  </a:schemeClr>
                </a:solidFill>
              </a:rPr>
              <a:t>Paulina </a:t>
            </a:r>
            <a:r>
              <a:rPr lang="pl-PL" sz="7200" i="1" dirty="0" err="1" smtClean="0">
                <a:solidFill>
                  <a:schemeClr val="tx2">
                    <a:lumMod val="10000"/>
                  </a:schemeClr>
                </a:solidFill>
              </a:rPr>
              <a:t>Staszczuk</a:t>
            </a:r>
            <a:r>
              <a:rPr lang="pl-PL" sz="7200" i="1" dirty="0" smtClean="0">
                <a:solidFill>
                  <a:schemeClr val="tx2">
                    <a:lumMod val="10000"/>
                  </a:schemeClr>
                </a:solidFill>
              </a:rPr>
              <a:t> - nauczycielka języka rosyjskiego</a:t>
            </a:r>
          </a:p>
          <a:p>
            <a:pPr lvl="0"/>
            <a:r>
              <a:rPr lang="pl-PL" sz="7200" i="1" dirty="0" smtClean="0">
                <a:solidFill>
                  <a:schemeClr val="tx2">
                    <a:lumMod val="10000"/>
                  </a:schemeClr>
                </a:solidFill>
              </a:rPr>
              <a:t>Czesław Czyżewski - nauczyciel fizyki</a:t>
            </a:r>
          </a:p>
          <a:p>
            <a:pPr lvl="0"/>
            <a:r>
              <a:rPr lang="pl-PL" sz="7200" i="1" dirty="0" smtClean="0">
                <a:solidFill>
                  <a:schemeClr val="tx2">
                    <a:lumMod val="10000"/>
                  </a:schemeClr>
                </a:solidFill>
              </a:rPr>
              <a:t>Irena Czyżewska - nauczycielka geografii </a:t>
            </a:r>
          </a:p>
          <a:p>
            <a:pPr lvl="0"/>
            <a:r>
              <a:rPr lang="pl-PL" sz="7200" i="1" dirty="0" smtClean="0">
                <a:solidFill>
                  <a:schemeClr val="tx2">
                    <a:lumMod val="10000"/>
                  </a:schemeClr>
                </a:solidFill>
              </a:rPr>
              <a:t>Zbigniew Jabłoński - nauczyciel matematyki</a:t>
            </a:r>
          </a:p>
          <a:p>
            <a:pPr lvl="0"/>
            <a:r>
              <a:rPr lang="pl-PL" sz="7200" i="1" dirty="0" smtClean="0">
                <a:solidFill>
                  <a:schemeClr val="tx2">
                    <a:lumMod val="10000"/>
                  </a:schemeClr>
                </a:solidFill>
              </a:rPr>
              <a:t>Eugeniusz </a:t>
            </a:r>
            <a:r>
              <a:rPr lang="pl-PL" sz="7200" i="1" dirty="0" err="1" smtClean="0">
                <a:solidFill>
                  <a:schemeClr val="tx2">
                    <a:lumMod val="10000"/>
                  </a:schemeClr>
                </a:solidFill>
              </a:rPr>
              <a:t>Niezbecki</a:t>
            </a:r>
            <a:r>
              <a:rPr lang="pl-PL" sz="7200" i="1" dirty="0" smtClean="0">
                <a:solidFill>
                  <a:schemeClr val="tx2">
                    <a:lumMod val="10000"/>
                  </a:schemeClr>
                </a:solidFill>
              </a:rPr>
              <a:t> - nauczyciel języka niemieckiego</a:t>
            </a:r>
          </a:p>
          <a:p>
            <a:pPr lvl="0"/>
            <a:r>
              <a:rPr lang="pl-PL" sz="7200" i="1" dirty="0" smtClean="0">
                <a:solidFill>
                  <a:schemeClr val="tx2">
                    <a:lumMod val="10000"/>
                  </a:schemeClr>
                </a:solidFill>
              </a:rPr>
              <a:t>Eugenia </a:t>
            </a:r>
            <a:r>
              <a:rPr lang="pl-PL" sz="7200" i="1" dirty="0" err="1" smtClean="0">
                <a:solidFill>
                  <a:schemeClr val="tx2">
                    <a:lumMod val="10000"/>
                  </a:schemeClr>
                </a:solidFill>
              </a:rPr>
              <a:t>Niezbecka</a:t>
            </a:r>
            <a:r>
              <a:rPr lang="pl-PL" sz="7200" i="1" dirty="0" smtClean="0">
                <a:solidFill>
                  <a:schemeClr val="tx2">
                    <a:lumMod val="10000"/>
                  </a:schemeClr>
                </a:solidFill>
              </a:rPr>
              <a:t> - nauczycielka języka polskiego</a:t>
            </a:r>
          </a:p>
          <a:p>
            <a:endParaRPr lang="pl-PL" dirty="0"/>
          </a:p>
        </p:txBody>
      </p:sp>
      <p:sp>
        <p:nvSpPr>
          <p:cNvPr id="4" name="Symbol zastępczy zawartości 3"/>
          <p:cNvSpPr>
            <a:spLocks noGrp="1"/>
          </p:cNvSpPr>
          <p:nvPr>
            <p:ph sz="half" idx="2"/>
          </p:nvPr>
        </p:nvSpPr>
        <p:spPr/>
        <p:txBody>
          <a:bodyPr>
            <a:normAutofit fontScale="25000" lnSpcReduction="20000"/>
          </a:bodyPr>
          <a:lstStyle/>
          <a:p>
            <a:pPr lvl="0"/>
            <a:r>
              <a:rPr lang="pl-PL" sz="7200" i="1" dirty="0" smtClean="0">
                <a:solidFill>
                  <a:schemeClr val="tx2">
                    <a:lumMod val="10000"/>
                  </a:schemeClr>
                </a:solidFill>
              </a:rPr>
              <a:t>Maria Jodłowska</a:t>
            </a:r>
          </a:p>
          <a:p>
            <a:pPr lvl="0"/>
            <a:r>
              <a:rPr lang="pl-PL" sz="7200" i="1" dirty="0" smtClean="0">
                <a:solidFill>
                  <a:schemeClr val="tx2">
                    <a:lumMod val="10000"/>
                  </a:schemeClr>
                </a:solidFill>
              </a:rPr>
              <a:t>Maria Kędzierska</a:t>
            </a:r>
          </a:p>
          <a:p>
            <a:pPr lvl="0"/>
            <a:r>
              <a:rPr lang="pl-PL" sz="7200" i="1" dirty="0" smtClean="0">
                <a:solidFill>
                  <a:schemeClr val="tx2">
                    <a:lumMod val="10000"/>
                  </a:schemeClr>
                </a:solidFill>
              </a:rPr>
              <a:t>Mirosława Kłódka</a:t>
            </a:r>
          </a:p>
          <a:p>
            <a:pPr lvl="0"/>
            <a:r>
              <a:rPr lang="pl-PL" sz="7200" i="1" dirty="0" smtClean="0">
                <a:solidFill>
                  <a:schemeClr val="tx2">
                    <a:lumMod val="10000"/>
                  </a:schemeClr>
                </a:solidFill>
              </a:rPr>
              <a:t>Lucyna </a:t>
            </a:r>
            <a:r>
              <a:rPr lang="pl-PL" sz="7200" i="1" dirty="0" err="1" smtClean="0">
                <a:solidFill>
                  <a:schemeClr val="tx2">
                    <a:lumMod val="10000"/>
                  </a:schemeClr>
                </a:solidFill>
              </a:rPr>
              <a:t>Żyśko</a:t>
            </a:r>
            <a:endParaRPr lang="pl-PL" sz="7200" i="1" dirty="0" smtClean="0">
              <a:solidFill>
                <a:schemeClr val="tx2">
                  <a:lumMod val="10000"/>
                </a:schemeClr>
              </a:solidFill>
            </a:endParaRPr>
          </a:p>
          <a:p>
            <a:pPr lvl="0"/>
            <a:r>
              <a:rPr lang="pl-PL" sz="7200" i="1" dirty="0" smtClean="0">
                <a:solidFill>
                  <a:schemeClr val="tx2">
                    <a:lumMod val="10000"/>
                  </a:schemeClr>
                </a:solidFill>
              </a:rPr>
              <a:t>Genowefa Flis</a:t>
            </a:r>
          </a:p>
          <a:p>
            <a:pPr lvl="0"/>
            <a:r>
              <a:rPr lang="pl-PL" sz="7200" i="1" dirty="0" smtClean="0">
                <a:solidFill>
                  <a:schemeClr val="tx2">
                    <a:lumMod val="10000"/>
                  </a:schemeClr>
                </a:solidFill>
              </a:rPr>
              <a:t>Zofia </a:t>
            </a:r>
            <a:r>
              <a:rPr lang="pl-PL" sz="7200" i="1" dirty="0" err="1" smtClean="0">
                <a:solidFill>
                  <a:schemeClr val="tx2">
                    <a:lumMod val="10000"/>
                  </a:schemeClr>
                </a:solidFill>
              </a:rPr>
              <a:t>Krasnodębska</a:t>
            </a:r>
            <a:endParaRPr lang="pl-PL" sz="7200" i="1" dirty="0" smtClean="0">
              <a:solidFill>
                <a:schemeClr val="tx2">
                  <a:lumMod val="10000"/>
                </a:schemeClr>
              </a:solidFill>
            </a:endParaRPr>
          </a:p>
          <a:p>
            <a:r>
              <a:rPr lang="pl-PL" sz="7200" i="1" dirty="0" smtClean="0">
                <a:solidFill>
                  <a:schemeClr val="tx2">
                    <a:lumMod val="10000"/>
                  </a:schemeClr>
                </a:solidFill>
              </a:rPr>
              <a:t>Alicja </a:t>
            </a:r>
            <a:r>
              <a:rPr lang="pl-PL" sz="7200" i="1" dirty="0" err="1" smtClean="0">
                <a:solidFill>
                  <a:schemeClr val="tx2">
                    <a:lumMod val="10000"/>
                  </a:schemeClr>
                </a:solidFill>
              </a:rPr>
              <a:t>Szerega</a:t>
            </a:r>
            <a:endParaRPr lang="pl-PL" sz="7200" i="1" dirty="0" smtClean="0">
              <a:solidFill>
                <a:schemeClr val="tx2">
                  <a:lumMod val="10000"/>
                </a:schemeClr>
              </a:solidFill>
            </a:endParaRPr>
          </a:p>
          <a:p>
            <a:pPr lvl="0"/>
            <a:r>
              <a:rPr lang="pl-PL" sz="7200" i="1" dirty="0" smtClean="0">
                <a:solidFill>
                  <a:schemeClr val="tx2">
                    <a:lumMod val="10000"/>
                  </a:schemeClr>
                </a:solidFill>
              </a:rPr>
              <a:t>Tadeusz </a:t>
            </a:r>
            <a:r>
              <a:rPr lang="pl-PL" sz="7200" i="1" dirty="0" err="1" smtClean="0">
                <a:solidFill>
                  <a:schemeClr val="tx2">
                    <a:lumMod val="10000"/>
                  </a:schemeClr>
                </a:solidFill>
              </a:rPr>
              <a:t>Kuryś</a:t>
            </a:r>
            <a:r>
              <a:rPr lang="pl-PL" sz="7200" i="1" dirty="0" smtClean="0">
                <a:solidFill>
                  <a:schemeClr val="tx2">
                    <a:lumMod val="10000"/>
                  </a:schemeClr>
                </a:solidFill>
              </a:rPr>
              <a:t> - nauczyciel techniki</a:t>
            </a:r>
          </a:p>
          <a:p>
            <a:pPr lvl="0"/>
            <a:r>
              <a:rPr lang="pl-PL" sz="7200" i="1" dirty="0" smtClean="0">
                <a:solidFill>
                  <a:schemeClr val="tx2">
                    <a:lumMod val="10000"/>
                  </a:schemeClr>
                </a:solidFill>
              </a:rPr>
              <a:t>Władysława Tracz - nauczycielka zajęć sportowych</a:t>
            </a:r>
          </a:p>
          <a:p>
            <a:pPr lvl="0"/>
            <a:r>
              <a:rPr lang="pl-PL" sz="7200" i="1" dirty="0" smtClean="0">
                <a:solidFill>
                  <a:schemeClr val="tx2">
                    <a:lumMod val="10000"/>
                  </a:schemeClr>
                </a:solidFill>
              </a:rPr>
              <a:t>Urszula Zakościelna - nauczycielka zajęć sportowych</a:t>
            </a:r>
          </a:p>
          <a:p>
            <a:endParaRPr lang="pl-PL" sz="7200" i="1" dirty="0" smtClean="0">
              <a:solidFill>
                <a:schemeClr val="tx2">
                  <a:lumMod val="10000"/>
                </a:schemeClr>
              </a:solidFill>
            </a:endParaRPr>
          </a:p>
          <a:p>
            <a:endParaRPr lang="pl-PL"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descr="C:\Users\JACEK\Desktop\IMG_20140529_173102.jpg"/>
          <p:cNvPicPr>
            <a:picLocks noGrp="1"/>
          </p:cNvPicPr>
          <p:nvPr>
            <p:ph idx="1"/>
          </p:nvPr>
        </p:nvPicPr>
        <p:blipFill>
          <a:blip r:embed="rId2" cstate="print"/>
          <a:stretch>
            <a:fillRect/>
          </a:stretch>
        </p:blipFill>
        <p:spPr bwMode="auto">
          <a:xfrm>
            <a:off x="493485" y="1524000"/>
            <a:ext cx="8157029" cy="4572000"/>
          </a:xfrm>
          <a:prstGeom prst="rect">
            <a:avLst/>
          </a:prstGeom>
          <a:noFill/>
          <a:ln w="9525">
            <a:noFill/>
            <a:miter lim="800000"/>
            <a:headEnd/>
            <a:tailEnd/>
          </a:ln>
        </p:spPr>
      </p:pic>
      <p:sp>
        <p:nvSpPr>
          <p:cNvPr id="2" name="Tytuł 1"/>
          <p:cNvSpPr>
            <a:spLocks noGrp="1"/>
          </p:cNvSpPr>
          <p:nvPr>
            <p:ph type="title"/>
          </p:nvPr>
        </p:nvSpPr>
        <p:spPr/>
        <p:txBody>
          <a:bodyPr>
            <a:normAutofit/>
          </a:bodyPr>
          <a:lstStyle/>
          <a:p>
            <a:pPr algn="ctr"/>
            <a:r>
              <a:rPr lang="pl-PL" dirty="0" smtClean="0"/>
              <a:t>  </a:t>
            </a:r>
            <a:endParaRPr lang="pl-PL" b="1" dirty="0"/>
          </a:p>
        </p:txBody>
      </p:sp>
      <p:sp>
        <p:nvSpPr>
          <p:cNvPr id="8" name="Prostokąt 7"/>
          <p:cNvSpPr/>
          <p:nvPr/>
        </p:nvSpPr>
        <p:spPr>
          <a:xfrm>
            <a:off x="467544" y="404664"/>
            <a:ext cx="8280920" cy="584775"/>
          </a:xfrm>
          <a:prstGeom prst="rect">
            <a:avLst/>
          </a:prstGeom>
        </p:spPr>
        <p:txBody>
          <a:bodyPr wrap="square">
            <a:spAutoFit/>
          </a:bodyPr>
          <a:lstStyle/>
          <a:p>
            <a:pPr algn="ctr"/>
            <a:r>
              <a:rPr lang="pl-PL" sz="3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Zdjęcie budynku szkoły w trakcie budowy</a:t>
            </a:r>
            <a:endParaRPr lang="pl-PL" sz="32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 </a:t>
            </a:r>
            <a:br>
              <a:rPr lang="pl-PL" dirty="0" smtClean="0"/>
            </a:br>
            <a:r>
              <a:rPr lang="pl-PL" dirty="0" smtClean="0"/>
              <a:t>         </a:t>
            </a:r>
            <a:br>
              <a:rPr lang="pl-PL" dirty="0" smtClean="0"/>
            </a:br>
            <a:r>
              <a:rPr lang="pl-PL" dirty="0" smtClean="0"/>
              <a:t/>
            </a:r>
            <a:br>
              <a:rPr lang="pl-PL" dirty="0" smtClean="0"/>
            </a:br>
            <a:r>
              <a:rPr lang="pl-PL" dirty="0" smtClean="0"/>
              <a:t/>
            </a:r>
            <a:br>
              <a:rPr lang="pl-PL" dirty="0" smtClean="0"/>
            </a:br>
            <a:r>
              <a:rPr lang="pl-PL" dirty="0" smtClean="0"/>
              <a:t/>
            </a:r>
            <a:br>
              <a:rPr lang="pl-PL" dirty="0" smtClean="0"/>
            </a:br>
            <a:r>
              <a:rPr lang="pl-PL" dirty="0" smtClean="0"/>
              <a:t/>
            </a:r>
            <a:br>
              <a:rPr lang="pl-PL" dirty="0" smtClean="0"/>
            </a:br>
            <a:r>
              <a:rPr lang="pl-PL" dirty="0" smtClean="0"/>
              <a:t/>
            </a:r>
            <a:br>
              <a:rPr lang="pl-PL" dirty="0" smtClean="0"/>
            </a:br>
            <a:r>
              <a:rPr lang="pl-PL" dirty="0" smtClean="0"/>
              <a:t/>
            </a:r>
            <a:br>
              <a:rPr lang="pl-PL" dirty="0" smtClean="0"/>
            </a:br>
            <a:r>
              <a:rPr lang="pl-PL" dirty="0" smtClean="0"/>
              <a:t/>
            </a:r>
            <a:br>
              <a:rPr lang="pl-PL" dirty="0" smtClean="0"/>
            </a:br>
            <a:r>
              <a:rPr lang="pl-PL" dirty="0" smtClean="0"/>
              <a:t/>
            </a:r>
            <a:br>
              <a:rPr lang="pl-PL" dirty="0" smtClean="0"/>
            </a:br>
            <a:endParaRPr lang="pl-PL" dirty="0"/>
          </a:p>
        </p:txBody>
      </p:sp>
      <p:sp>
        <p:nvSpPr>
          <p:cNvPr id="5" name="pole tekstowe 4"/>
          <p:cNvSpPr txBox="1"/>
          <p:nvPr/>
        </p:nvSpPr>
        <p:spPr>
          <a:xfrm>
            <a:off x="611560" y="548680"/>
            <a:ext cx="7200800" cy="1200329"/>
          </a:xfrm>
          <a:prstGeom prst="rect">
            <a:avLst/>
          </a:prstGeom>
          <a:noFill/>
        </p:spPr>
        <p:txBody>
          <a:bodyPr wrap="square" rtlCol="0">
            <a:spAutoFit/>
          </a:bodyPr>
          <a:lstStyle/>
          <a:p>
            <a:r>
              <a:rPr lang="pl-PL" dirty="0" smtClean="0"/>
              <a:t>           </a:t>
            </a:r>
            <a:endParaRPr lang="pl-PL"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a:p>
            <a:endParaRPr lang="pl-PL" sz="5400" dirty="0"/>
          </a:p>
        </p:txBody>
      </p:sp>
      <p:pic>
        <p:nvPicPr>
          <p:cNvPr id="8" name="Obraz 7" descr="http://photos.nasza-klasa.pl/17244764/167/main/efe642d8f2.jpeg"/>
          <p:cNvPicPr/>
          <p:nvPr/>
        </p:nvPicPr>
        <p:blipFill>
          <a:blip r:embed="rId2" cstate="print"/>
          <a:srcRect/>
          <a:stretch>
            <a:fillRect/>
          </a:stretch>
        </p:blipFill>
        <p:spPr bwMode="auto">
          <a:xfrm>
            <a:off x="971600" y="2060848"/>
            <a:ext cx="7272808" cy="3672408"/>
          </a:xfrm>
          <a:prstGeom prst="rect">
            <a:avLst/>
          </a:prstGeom>
          <a:noFill/>
          <a:ln w="9525">
            <a:noFill/>
            <a:miter lim="800000"/>
            <a:headEnd/>
            <a:tailEnd/>
          </a:ln>
        </p:spPr>
      </p:pic>
      <p:sp>
        <p:nvSpPr>
          <p:cNvPr id="6" name="Prostokąt 5"/>
          <p:cNvSpPr/>
          <p:nvPr/>
        </p:nvSpPr>
        <p:spPr>
          <a:xfrm>
            <a:off x="323528" y="188641"/>
            <a:ext cx="8496944" cy="2185214"/>
          </a:xfrm>
          <a:prstGeom prst="rect">
            <a:avLst/>
          </a:prstGeom>
        </p:spPr>
        <p:txBody>
          <a:bodyPr wrap="square">
            <a:spAutoFit/>
          </a:bodyPr>
          <a:lstStyle/>
          <a:p>
            <a:pPr algn="ctr"/>
            <a:r>
              <a:rPr lang="pl-PL" sz="3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Przed „starym” budynkiem szkoły</a:t>
            </a:r>
          </a:p>
          <a:p>
            <a:pPr algn="ctr"/>
            <a:r>
              <a:rPr lang="pl-PL" sz="3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15 XI 1946</a:t>
            </a:r>
          </a:p>
          <a:p>
            <a:pPr algn="ctr"/>
            <a:r>
              <a:rPr lang="pl-PL"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w centrum LEON SMOŁA - wieloletni </a:t>
            </a:r>
            <a:r>
              <a:rPr lang="pl-PL" b="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dyrektor  szkoły </a:t>
            </a:r>
            <a:r>
              <a:rPr lang="pl-PL"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z jego inicjatywy powstała „nowa” szkoła poszerzona o  Liceum Ogólnokształcące</a:t>
            </a:r>
          </a:p>
          <a:p>
            <a:pPr algn="ctr"/>
            <a:endParaRPr lang="pl-PL" sz="3600" dirty="0"/>
          </a:p>
        </p:txBody>
      </p:sp>
    </p:spTree>
  </p:cSld>
  <p:clrMapOvr>
    <a:masterClrMapping/>
  </p:clrMapOvr>
  <p:transition>
    <p:newsfla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http://photos.nasza-klasa.pl/17244764/274/main/db09720800.jpeg"/>
          <p:cNvPicPr>
            <a:picLocks noGrp="1"/>
          </p:cNvPicPr>
          <p:nvPr>
            <p:ph idx="1"/>
          </p:nvPr>
        </p:nvPicPr>
        <p:blipFill>
          <a:blip r:embed="rId2" cstate="print"/>
          <a:stretch>
            <a:fillRect/>
          </a:stretch>
        </p:blipFill>
        <p:spPr bwMode="auto">
          <a:xfrm>
            <a:off x="2555776" y="1412776"/>
            <a:ext cx="4320480" cy="4896544"/>
          </a:xfrm>
          <a:prstGeom prst="rect">
            <a:avLst/>
          </a:prstGeom>
          <a:ln>
            <a:noFill/>
          </a:ln>
          <a:effectLst>
            <a:outerShdw blurRad="292100" dist="139700" dir="2700000" algn="tl" rotWithShape="0">
              <a:srgbClr val="333333">
                <a:alpha val="65000"/>
              </a:srgbClr>
            </a:outerShdw>
          </a:effectLst>
        </p:spPr>
      </p:pic>
      <p:sp>
        <p:nvSpPr>
          <p:cNvPr id="3" name="Tytuł 2"/>
          <p:cNvSpPr>
            <a:spLocks noGrp="1"/>
          </p:cNvSpPr>
          <p:nvPr>
            <p:ph type="title"/>
          </p:nvPr>
        </p:nvSpPr>
        <p:spPr/>
        <p:txBody>
          <a:bodyPr>
            <a:normAutofit fontScale="90000"/>
          </a:bodyPr>
          <a:lstStyle/>
          <a:p>
            <a:pPr algn="ctr"/>
            <a:r>
              <a:rPr lang="pl-PL" sz="4400" dirty="0" smtClean="0"/>
              <a:t/>
            </a:r>
            <a:br>
              <a:rPr lang="pl-PL" sz="4400" dirty="0" smtClean="0"/>
            </a:br>
            <a:r>
              <a:rPr lang="pl-PL" sz="4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Odsłonięcie tablicy poświęconej Leonowi Smole</a:t>
            </a:r>
            <a:endParaRPr lang="pl-PL"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fontScale="92500" lnSpcReduction="20000"/>
          </a:bodyPr>
          <a:lstStyle/>
          <a:p>
            <a:pPr lvl="0"/>
            <a:r>
              <a:rPr lang="pl-PL" sz="2800" dirty="0" err="1" smtClean="0">
                <a:solidFill>
                  <a:schemeClr val="tx2">
                    <a:lumMod val="10000"/>
                  </a:schemeClr>
                </a:solidFill>
              </a:rPr>
              <a:t>Wasowicz</a:t>
            </a:r>
            <a:r>
              <a:rPr lang="pl-PL" sz="2800" dirty="0" smtClean="0">
                <a:solidFill>
                  <a:schemeClr val="tx2">
                    <a:lumMod val="10000"/>
                  </a:schemeClr>
                </a:solidFill>
              </a:rPr>
              <a:t> Antonina</a:t>
            </a:r>
          </a:p>
          <a:p>
            <a:pPr lvl="0"/>
            <a:r>
              <a:rPr lang="pl-PL" sz="2800" dirty="0" smtClean="0">
                <a:solidFill>
                  <a:schemeClr val="tx2">
                    <a:lumMod val="10000"/>
                  </a:schemeClr>
                </a:solidFill>
              </a:rPr>
              <a:t>Walczyński Antoni</a:t>
            </a:r>
          </a:p>
          <a:p>
            <a:pPr lvl="0"/>
            <a:r>
              <a:rPr lang="pl-PL" sz="2800" dirty="0" smtClean="0">
                <a:solidFill>
                  <a:schemeClr val="tx2">
                    <a:lumMod val="10000"/>
                  </a:schemeClr>
                </a:solidFill>
              </a:rPr>
              <a:t>Wilczyńska Jadwiga</a:t>
            </a:r>
          </a:p>
          <a:p>
            <a:pPr lvl="0"/>
            <a:r>
              <a:rPr lang="pl-PL" sz="2800" dirty="0" smtClean="0">
                <a:solidFill>
                  <a:schemeClr val="tx2">
                    <a:lumMod val="10000"/>
                  </a:schemeClr>
                </a:solidFill>
              </a:rPr>
              <a:t>Wilczyński Władysław</a:t>
            </a:r>
          </a:p>
          <a:p>
            <a:pPr lvl="0"/>
            <a:r>
              <a:rPr lang="pl-PL" sz="2800" dirty="0" err="1" smtClean="0">
                <a:solidFill>
                  <a:schemeClr val="tx2">
                    <a:lumMod val="10000"/>
                  </a:schemeClr>
                </a:solidFill>
              </a:rPr>
              <a:t>Lachowiczówna</a:t>
            </a:r>
            <a:r>
              <a:rPr lang="pl-PL" sz="2800" dirty="0" smtClean="0">
                <a:solidFill>
                  <a:schemeClr val="tx2">
                    <a:lumMod val="10000"/>
                  </a:schemeClr>
                </a:solidFill>
              </a:rPr>
              <a:t> Maria</a:t>
            </a:r>
          </a:p>
          <a:p>
            <a:pPr lvl="0"/>
            <a:r>
              <a:rPr lang="pl-PL" sz="2800" dirty="0" smtClean="0">
                <a:solidFill>
                  <a:schemeClr val="tx2">
                    <a:lumMod val="10000"/>
                  </a:schemeClr>
                </a:solidFill>
              </a:rPr>
              <a:t>Wolska Maria </a:t>
            </a:r>
          </a:p>
          <a:p>
            <a:pPr lvl="0"/>
            <a:r>
              <a:rPr lang="pl-PL" sz="2800" dirty="0" err="1" smtClean="0">
                <a:solidFill>
                  <a:schemeClr val="tx2">
                    <a:lumMod val="10000"/>
                  </a:schemeClr>
                </a:solidFill>
              </a:rPr>
              <a:t>Czuk</a:t>
            </a:r>
            <a:r>
              <a:rPr lang="pl-PL" sz="2800" dirty="0" smtClean="0">
                <a:solidFill>
                  <a:schemeClr val="tx2">
                    <a:lumMod val="10000"/>
                  </a:schemeClr>
                </a:solidFill>
              </a:rPr>
              <a:t> Ludwik</a:t>
            </a:r>
          </a:p>
          <a:p>
            <a:pPr lvl="0"/>
            <a:r>
              <a:rPr lang="pl-PL" sz="2800" dirty="0" err="1" smtClean="0">
                <a:solidFill>
                  <a:schemeClr val="tx2">
                    <a:lumMod val="10000"/>
                  </a:schemeClr>
                </a:solidFill>
              </a:rPr>
              <a:t>Makaza</a:t>
            </a:r>
            <a:r>
              <a:rPr lang="pl-PL" sz="2800" dirty="0" smtClean="0">
                <a:solidFill>
                  <a:schemeClr val="tx2">
                    <a:lumMod val="10000"/>
                  </a:schemeClr>
                </a:solidFill>
              </a:rPr>
              <a:t> Władysław</a:t>
            </a:r>
          </a:p>
          <a:p>
            <a:pPr lvl="0"/>
            <a:r>
              <a:rPr lang="pl-PL" sz="2800" dirty="0" err="1" smtClean="0">
                <a:solidFill>
                  <a:schemeClr val="tx2">
                    <a:lumMod val="10000"/>
                  </a:schemeClr>
                </a:solidFill>
              </a:rPr>
              <a:t>Czezwijewska</a:t>
            </a:r>
            <a:r>
              <a:rPr lang="pl-PL" sz="2800" dirty="0" smtClean="0">
                <a:solidFill>
                  <a:schemeClr val="tx2">
                    <a:lumMod val="10000"/>
                  </a:schemeClr>
                </a:solidFill>
              </a:rPr>
              <a:t> Jadwiga</a:t>
            </a:r>
          </a:p>
          <a:p>
            <a:pPr lvl="0"/>
            <a:r>
              <a:rPr lang="pl-PL" sz="2800" dirty="0" err="1" smtClean="0">
                <a:solidFill>
                  <a:schemeClr val="tx2">
                    <a:lumMod val="10000"/>
                  </a:schemeClr>
                </a:solidFill>
              </a:rPr>
              <a:t>Hubla</a:t>
            </a:r>
            <a:r>
              <a:rPr lang="pl-PL" sz="2800" dirty="0" smtClean="0">
                <a:solidFill>
                  <a:schemeClr val="tx2">
                    <a:lumMod val="10000"/>
                  </a:schemeClr>
                </a:solidFill>
              </a:rPr>
              <a:t> Józef</a:t>
            </a:r>
          </a:p>
          <a:p>
            <a:pPr lvl="0"/>
            <a:r>
              <a:rPr lang="pl-PL" sz="2800" dirty="0" smtClean="0">
                <a:solidFill>
                  <a:schemeClr val="tx2">
                    <a:lumMod val="10000"/>
                  </a:schemeClr>
                </a:solidFill>
              </a:rPr>
              <a:t>Plan Józef</a:t>
            </a:r>
            <a:endParaRPr lang="pl-PL" dirty="0"/>
          </a:p>
        </p:txBody>
      </p:sp>
      <p:sp>
        <p:nvSpPr>
          <p:cNvPr id="3" name="Tytuł 2"/>
          <p:cNvSpPr>
            <a:spLocks noGrp="1"/>
          </p:cNvSpPr>
          <p:nvPr>
            <p:ph type="title"/>
          </p:nvPr>
        </p:nvSpPr>
        <p:spPr/>
        <p:txBody>
          <a:bodyPr>
            <a:normAutofit fontScale="90000"/>
          </a:bodyPr>
          <a:lstStyle/>
          <a:p>
            <a:r>
              <a:rPr lang="pl-PL" sz="4400" dirty="0" smtClean="0"/>
              <a:t/>
            </a:r>
            <a:br>
              <a:rPr lang="pl-PL" sz="4400" dirty="0" smtClean="0"/>
            </a:br>
            <a:endParaRPr lang="pl-PL" dirty="0"/>
          </a:p>
        </p:txBody>
      </p:sp>
      <p:sp>
        <p:nvSpPr>
          <p:cNvPr id="4" name="Prostokąt 3"/>
          <p:cNvSpPr/>
          <p:nvPr/>
        </p:nvSpPr>
        <p:spPr>
          <a:xfrm>
            <a:off x="683568" y="0"/>
            <a:ext cx="7776864" cy="1569660"/>
          </a:xfrm>
          <a:prstGeom prst="rect">
            <a:avLst/>
          </a:prstGeom>
          <a:noFill/>
        </p:spPr>
        <p:txBody>
          <a:bodyPr wrap="square" lIns="91440" tIns="45720" rIns="91440" bIns="45720">
            <a:spAutoFit/>
          </a:bodyPr>
          <a:lstStyle/>
          <a:p>
            <a:pPr algn="ctr"/>
            <a:r>
              <a:rPr lang="pl-PL" sz="48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Siły nauczycielskie w </a:t>
            </a:r>
            <a:r>
              <a:rPr lang="pl-PL" sz="48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1916-1927 r</a:t>
            </a:r>
            <a:r>
              <a:rPr lang="pl-PL" sz="48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t>
            </a:r>
            <a:endParaRPr lang="pl-PL" sz="48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fontScale="85000" lnSpcReduction="20000"/>
          </a:bodyPr>
          <a:lstStyle/>
          <a:p>
            <a:pPr lvl="0"/>
            <a:r>
              <a:rPr lang="pl-PL" dirty="0" smtClean="0">
                <a:solidFill>
                  <a:schemeClr val="tx2">
                    <a:lumMod val="10000"/>
                  </a:schemeClr>
                </a:solidFill>
              </a:rPr>
              <a:t>Język polski</a:t>
            </a:r>
          </a:p>
          <a:p>
            <a:pPr lvl="0"/>
            <a:r>
              <a:rPr lang="pl-PL" dirty="0" smtClean="0">
                <a:solidFill>
                  <a:schemeClr val="tx2">
                    <a:lumMod val="10000"/>
                  </a:schemeClr>
                </a:solidFill>
              </a:rPr>
              <a:t>Rachunki</a:t>
            </a:r>
          </a:p>
          <a:p>
            <a:pPr lvl="0"/>
            <a:r>
              <a:rPr lang="pl-PL" dirty="0" smtClean="0">
                <a:solidFill>
                  <a:schemeClr val="tx2">
                    <a:lumMod val="10000"/>
                  </a:schemeClr>
                </a:solidFill>
              </a:rPr>
              <a:t>Geografia</a:t>
            </a:r>
          </a:p>
          <a:p>
            <a:pPr lvl="0"/>
            <a:r>
              <a:rPr lang="pl-PL" dirty="0" smtClean="0">
                <a:solidFill>
                  <a:schemeClr val="tx2">
                    <a:lumMod val="10000"/>
                  </a:schemeClr>
                </a:solidFill>
              </a:rPr>
              <a:t>Gimnastyka</a:t>
            </a:r>
          </a:p>
          <a:p>
            <a:pPr lvl="0"/>
            <a:r>
              <a:rPr lang="pl-PL" dirty="0" smtClean="0">
                <a:solidFill>
                  <a:schemeClr val="tx2">
                    <a:lumMod val="10000"/>
                  </a:schemeClr>
                </a:solidFill>
              </a:rPr>
              <a:t>Historia</a:t>
            </a:r>
          </a:p>
          <a:p>
            <a:pPr lvl="0"/>
            <a:r>
              <a:rPr lang="pl-PL" dirty="0" smtClean="0">
                <a:solidFill>
                  <a:schemeClr val="tx2">
                    <a:lumMod val="10000"/>
                  </a:schemeClr>
                </a:solidFill>
              </a:rPr>
              <a:t>Przyroda</a:t>
            </a:r>
          </a:p>
          <a:p>
            <a:pPr lvl="0"/>
            <a:r>
              <a:rPr lang="pl-PL" dirty="0" smtClean="0">
                <a:solidFill>
                  <a:schemeClr val="tx2">
                    <a:lumMod val="10000"/>
                  </a:schemeClr>
                </a:solidFill>
              </a:rPr>
              <a:t>Rysunki</a:t>
            </a:r>
          </a:p>
          <a:p>
            <a:pPr lvl="0"/>
            <a:r>
              <a:rPr lang="pl-PL" dirty="0" smtClean="0">
                <a:solidFill>
                  <a:schemeClr val="tx2">
                    <a:lumMod val="10000"/>
                  </a:schemeClr>
                </a:solidFill>
              </a:rPr>
              <a:t>Roboty</a:t>
            </a:r>
          </a:p>
          <a:p>
            <a:pPr lvl="0"/>
            <a:r>
              <a:rPr lang="pl-PL" dirty="0" smtClean="0">
                <a:solidFill>
                  <a:schemeClr val="tx2">
                    <a:lumMod val="10000"/>
                  </a:schemeClr>
                </a:solidFill>
              </a:rPr>
              <a:t>Śpiew</a:t>
            </a:r>
          </a:p>
          <a:p>
            <a:pPr lvl="0"/>
            <a:r>
              <a:rPr lang="pl-PL" dirty="0" smtClean="0">
                <a:solidFill>
                  <a:schemeClr val="tx2">
                    <a:lumMod val="10000"/>
                  </a:schemeClr>
                </a:solidFill>
              </a:rPr>
              <a:t>Religia</a:t>
            </a:r>
          </a:p>
          <a:p>
            <a:pPr lvl="0"/>
            <a:r>
              <a:rPr lang="pl-PL" dirty="0" smtClean="0">
                <a:solidFill>
                  <a:schemeClr val="tx2">
                    <a:lumMod val="10000"/>
                  </a:schemeClr>
                </a:solidFill>
              </a:rPr>
              <a:t>Język niemiecki</a:t>
            </a:r>
          </a:p>
          <a:p>
            <a:pPr lvl="0"/>
            <a:r>
              <a:rPr lang="pl-PL" dirty="0" smtClean="0">
                <a:solidFill>
                  <a:schemeClr val="tx2">
                    <a:lumMod val="10000"/>
                  </a:schemeClr>
                </a:solidFill>
              </a:rPr>
              <a:t>Roboty kobiece</a:t>
            </a:r>
          </a:p>
          <a:p>
            <a:pPr lvl="0"/>
            <a:r>
              <a:rPr lang="pl-PL" dirty="0" smtClean="0">
                <a:solidFill>
                  <a:schemeClr val="tx2">
                    <a:lumMod val="10000"/>
                  </a:schemeClr>
                </a:solidFill>
              </a:rPr>
              <a:t>Gry i gimnastyka</a:t>
            </a:r>
          </a:p>
          <a:p>
            <a:endParaRPr lang="pl-PL" dirty="0"/>
          </a:p>
        </p:txBody>
      </p:sp>
      <p:sp>
        <p:nvSpPr>
          <p:cNvPr id="3" name="Tytuł 2"/>
          <p:cNvSpPr>
            <a:spLocks noGrp="1"/>
          </p:cNvSpPr>
          <p:nvPr>
            <p:ph type="title"/>
          </p:nvPr>
        </p:nvSpPr>
        <p:spPr/>
        <p:txBody>
          <a:bodyPr>
            <a:normAutofit fontScale="90000"/>
          </a:bodyPr>
          <a:lstStyle/>
          <a:p>
            <a:r>
              <a:rPr lang="pl-PL" sz="4400" dirty="0" smtClean="0"/>
              <a:t/>
            </a:r>
            <a:br>
              <a:rPr lang="pl-PL" sz="4400" dirty="0" smtClean="0"/>
            </a:br>
            <a:endParaRPr lang="pl-PL" dirty="0"/>
          </a:p>
        </p:txBody>
      </p:sp>
      <p:sp>
        <p:nvSpPr>
          <p:cNvPr id="4" name="Prostokąt 3"/>
          <p:cNvSpPr/>
          <p:nvPr/>
        </p:nvSpPr>
        <p:spPr>
          <a:xfrm>
            <a:off x="251520" y="0"/>
            <a:ext cx="8208912" cy="1569660"/>
          </a:xfrm>
          <a:prstGeom prst="rect">
            <a:avLst/>
          </a:prstGeom>
          <a:noFill/>
        </p:spPr>
        <p:txBody>
          <a:bodyPr wrap="square" lIns="91440" tIns="45720" rIns="91440" bIns="45720">
            <a:spAutoFit/>
          </a:bodyPr>
          <a:lstStyle/>
          <a:p>
            <a:pPr algn="ctr"/>
            <a:r>
              <a:rPr lang="pl-PL" sz="48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Przedmioty szkolne w 1930 roku:</a:t>
            </a:r>
            <a:endParaRPr lang="pl-PL" sz="48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88640"/>
            <a:ext cx="8229600" cy="1182960"/>
          </a:xfrm>
        </p:spPr>
        <p:txBody>
          <a:bodyPr>
            <a:normAutofit/>
          </a:bodyPr>
          <a:lstStyle/>
          <a:p>
            <a:pPr algn="ctr"/>
            <a:r>
              <a:rPr lang="pl-PL" sz="3200" b="1"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Zwołanie zebrania w celu omówienia budowy szkoły</a:t>
            </a:r>
            <a:endParaRPr lang="pl-PL" sz="3200" dirty="0"/>
          </a:p>
        </p:txBody>
      </p:sp>
      <p:sp>
        <p:nvSpPr>
          <p:cNvPr id="3" name="Symbol zastępczy zawartości 2"/>
          <p:cNvSpPr>
            <a:spLocks noGrp="1"/>
          </p:cNvSpPr>
          <p:nvPr>
            <p:ph sz="half" idx="1"/>
          </p:nvPr>
        </p:nvSpPr>
        <p:spPr/>
        <p:txBody>
          <a:bodyPr>
            <a:normAutofit fontScale="70000" lnSpcReduction="20000"/>
          </a:bodyPr>
          <a:lstStyle/>
          <a:p>
            <a:pPr algn="just">
              <a:buNone/>
            </a:pPr>
            <a:r>
              <a:rPr lang="pl-PL" i="1" dirty="0" smtClean="0">
                <a:solidFill>
                  <a:schemeClr val="tx2">
                    <a:lumMod val="10000"/>
                  </a:schemeClr>
                </a:solidFill>
              </a:rPr>
              <a:t>Protokół</a:t>
            </a:r>
          </a:p>
          <a:p>
            <a:pPr algn="just">
              <a:buNone/>
            </a:pPr>
            <a:r>
              <a:rPr lang="pl-PL" i="1" dirty="0" smtClean="0">
                <a:solidFill>
                  <a:schemeClr val="tx2">
                    <a:lumMod val="10000"/>
                  </a:schemeClr>
                </a:solidFill>
              </a:rPr>
              <a:t>zebrania gminnego w gminie Wysokie powiatu </a:t>
            </a:r>
            <a:r>
              <a:rPr lang="pl-PL" i="1" dirty="0" smtClean="0">
                <a:solidFill>
                  <a:schemeClr val="tx2">
                    <a:lumMod val="10000"/>
                  </a:schemeClr>
                </a:solidFill>
              </a:rPr>
              <a:t>Krasnostawskiego.</a:t>
            </a:r>
          </a:p>
          <a:p>
            <a:pPr algn="just">
              <a:buNone/>
            </a:pPr>
            <a:r>
              <a:rPr lang="pl-PL" i="1" dirty="0" smtClean="0">
                <a:solidFill>
                  <a:schemeClr val="tx2">
                    <a:lumMod val="10000"/>
                  </a:schemeClr>
                </a:solidFill>
              </a:rPr>
              <a:t> W </a:t>
            </a:r>
            <a:r>
              <a:rPr lang="pl-PL" i="1" dirty="0" smtClean="0">
                <a:solidFill>
                  <a:schemeClr val="tx2">
                    <a:lumMod val="10000"/>
                  </a:schemeClr>
                </a:solidFill>
              </a:rPr>
              <a:t>dniu 17-go czerwca 1925r. odbyło się zebranie gminne z ilością osób 1.500 uprawnionych do powzięcia prawnych uchwał. Przewodniczył na zebraniu wójt gminy Jan </a:t>
            </a:r>
            <a:r>
              <a:rPr lang="pl-PL" i="1" dirty="0" err="1" smtClean="0">
                <a:solidFill>
                  <a:schemeClr val="tx2">
                    <a:lumMod val="10000"/>
                  </a:schemeClr>
                </a:solidFill>
              </a:rPr>
              <a:t>Żyśko</a:t>
            </a:r>
            <a:r>
              <a:rPr lang="pl-PL" i="1" dirty="0" smtClean="0">
                <a:solidFill>
                  <a:schemeClr val="tx2">
                    <a:lumMod val="10000"/>
                  </a:schemeClr>
                </a:solidFill>
              </a:rPr>
              <a:t>, który przedłożył porządek obrady: Sprawę budowy szkoły 7-mio klasowej na terenie gminy w miejscu przewidzianym planem sieci szkolnej. Zebrani po szczegółowym omówieniu sprawy budowy 7-mio klasowej szkoły postanowili większością głosów powziąć uchwały.</a:t>
            </a:r>
          </a:p>
          <a:p>
            <a:pPr>
              <a:buNone/>
            </a:pPr>
            <a:endParaRPr lang="pl-PL" dirty="0"/>
          </a:p>
        </p:txBody>
      </p:sp>
      <p:pic>
        <p:nvPicPr>
          <p:cNvPr id="6" name="Symbol zastępczy zawartości 5" descr="http://photos.nasza-klasa.pl/17244764/159/main/766b779fd4.jpeg"/>
          <p:cNvPicPr>
            <a:picLocks noGrp="1"/>
          </p:cNvPicPr>
          <p:nvPr>
            <p:ph sz="half" idx="2"/>
          </p:nvPr>
        </p:nvPicPr>
        <p:blipFill>
          <a:blip r:embed="rId2" cstate="print"/>
          <a:srcRect/>
          <a:stretch>
            <a:fillRect/>
          </a:stretch>
        </p:blipFill>
        <p:spPr bwMode="auto">
          <a:xfrm>
            <a:off x="4572000" y="2132856"/>
            <a:ext cx="4248472" cy="338437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heel spokes="3"/>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a:bodyPr>
          <a:lstStyle/>
          <a:p>
            <a:pPr>
              <a:buNone/>
            </a:pPr>
            <a:r>
              <a:rPr lang="pl-PL" sz="1900" i="1" dirty="0" smtClean="0">
                <a:solidFill>
                  <a:schemeClr val="tx2">
                    <a:lumMod val="10000"/>
                  </a:schemeClr>
                </a:solidFill>
              </a:rPr>
              <a:t>Wyciąg: z protokołu </a:t>
            </a:r>
            <a:r>
              <a:rPr lang="pl-PL" sz="1900" i="1" dirty="0" smtClean="0">
                <a:solidFill>
                  <a:schemeClr val="tx2">
                    <a:lumMod val="10000"/>
                  </a:schemeClr>
                </a:solidFill>
              </a:rPr>
              <a:t>posiedzenia </a:t>
            </a:r>
            <a:r>
              <a:rPr lang="pl-PL" sz="1900" i="1" dirty="0" smtClean="0">
                <a:solidFill>
                  <a:schemeClr val="tx2">
                    <a:lumMod val="10000"/>
                  </a:schemeClr>
                </a:solidFill>
              </a:rPr>
              <a:t>Rady gminy Wysokie, powiatu Krasnostawskiego. </a:t>
            </a:r>
            <a:endParaRPr lang="pl-PL" sz="1900" i="1" dirty="0" smtClean="0">
              <a:solidFill>
                <a:schemeClr val="tx2">
                  <a:lumMod val="10000"/>
                </a:schemeClr>
              </a:solidFill>
            </a:endParaRPr>
          </a:p>
          <a:p>
            <a:pPr>
              <a:buNone/>
            </a:pPr>
            <a:r>
              <a:rPr lang="pl-PL" sz="1900" i="1" dirty="0" smtClean="0">
                <a:solidFill>
                  <a:schemeClr val="tx2">
                    <a:lumMod val="10000"/>
                  </a:schemeClr>
                </a:solidFill>
              </a:rPr>
              <a:t>Posiedzenie </a:t>
            </a:r>
            <a:r>
              <a:rPr lang="pl-PL" sz="1900" i="1" dirty="0" smtClean="0">
                <a:solidFill>
                  <a:schemeClr val="tx2">
                    <a:lumMod val="10000"/>
                  </a:schemeClr>
                </a:solidFill>
              </a:rPr>
              <a:t>odbyło się dnia 10 maja 1930 roku w Wysokiem. Powołano komitet gminny budowy szkół w Giełczwi i Wysokiem w składzie:</a:t>
            </a:r>
          </a:p>
          <a:p>
            <a:pPr>
              <a:buNone/>
            </a:pPr>
            <a:r>
              <a:rPr lang="pl-PL" sz="1900" i="1" dirty="0" smtClean="0">
                <a:solidFill>
                  <a:schemeClr val="tx2">
                    <a:lumMod val="10000"/>
                  </a:schemeClr>
                </a:solidFill>
              </a:rPr>
              <a:t>1. Wójta gminy Wysokie -Wł. Budnika.</a:t>
            </a:r>
          </a:p>
          <a:p>
            <a:pPr>
              <a:buNone/>
            </a:pPr>
            <a:r>
              <a:rPr lang="pl-PL" sz="1900" i="1" dirty="0" smtClean="0">
                <a:solidFill>
                  <a:schemeClr val="tx2">
                    <a:lumMod val="10000"/>
                  </a:schemeClr>
                </a:solidFill>
              </a:rPr>
              <a:t> 2. Inspektora szkolnego w Krasnymstawie. </a:t>
            </a:r>
          </a:p>
          <a:p>
            <a:pPr>
              <a:buNone/>
            </a:pPr>
            <a:r>
              <a:rPr lang="pl-PL" sz="1900" i="1" dirty="0" smtClean="0">
                <a:solidFill>
                  <a:schemeClr val="tx2">
                    <a:lumMod val="10000"/>
                  </a:schemeClr>
                </a:solidFill>
              </a:rPr>
              <a:t>3.Antoniego Wilczyńskiego, sekretarza sejmiku. </a:t>
            </a:r>
          </a:p>
          <a:p>
            <a:pPr>
              <a:buNone/>
            </a:pPr>
            <a:r>
              <a:rPr lang="pl-PL" sz="1900" i="1" dirty="0" smtClean="0">
                <a:solidFill>
                  <a:schemeClr val="tx2">
                    <a:lumMod val="10000"/>
                  </a:schemeClr>
                </a:solidFill>
              </a:rPr>
              <a:t>4. Przewodniczącego Dozoru Szkolnego </a:t>
            </a:r>
            <a:r>
              <a:rPr lang="pl-PL" sz="1900" i="1" dirty="0" err="1" smtClean="0">
                <a:solidFill>
                  <a:schemeClr val="tx2">
                    <a:lumMod val="10000"/>
                  </a:schemeClr>
                </a:solidFill>
              </a:rPr>
              <a:t>Kś</a:t>
            </a:r>
            <a:r>
              <a:rPr lang="pl-PL" sz="1900" i="1" dirty="0" smtClean="0">
                <a:solidFill>
                  <a:schemeClr val="tx2">
                    <a:lumMod val="10000"/>
                  </a:schemeClr>
                </a:solidFill>
              </a:rPr>
              <a:t>. T. Cybulskiego. </a:t>
            </a:r>
          </a:p>
          <a:p>
            <a:pPr>
              <a:buNone/>
            </a:pPr>
            <a:r>
              <a:rPr lang="pl-PL" sz="1900" i="1" dirty="0" smtClean="0">
                <a:solidFill>
                  <a:schemeClr val="tx2">
                    <a:lumMod val="10000"/>
                  </a:schemeClr>
                </a:solidFill>
              </a:rPr>
              <a:t>5. Kierownika szkoły w Giełczwi Franciszka </a:t>
            </a:r>
            <a:r>
              <a:rPr lang="pl-PL" sz="1900" i="1" dirty="0" err="1" smtClean="0">
                <a:solidFill>
                  <a:schemeClr val="tx2">
                    <a:lumMod val="10000"/>
                  </a:schemeClr>
                </a:solidFill>
              </a:rPr>
              <a:t>Rudzyńskiego</a:t>
            </a:r>
            <a:r>
              <a:rPr lang="pl-PL" sz="1900" i="1" dirty="0" smtClean="0">
                <a:solidFill>
                  <a:schemeClr val="tx2">
                    <a:lumMod val="10000"/>
                  </a:schemeClr>
                </a:solidFill>
              </a:rPr>
              <a:t>.</a:t>
            </a:r>
          </a:p>
          <a:p>
            <a:pPr>
              <a:buNone/>
            </a:pPr>
            <a:r>
              <a:rPr lang="pl-PL" sz="1900" i="1" dirty="0" smtClean="0">
                <a:solidFill>
                  <a:schemeClr val="tx2">
                    <a:lumMod val="10000"/>
                  </a:schemeClr>
                </a:solidFill>
              </a:rPr>
              <a:t> 6. Sekretarza gminy Henryka Wilczyńskiego.</a:t>
            </a:r>
          </a:p>
          <a:p>
            <a:pPr>
              <a:buNone/>
            </a:pPr>
            <a:r>
              <a:rPr lang="pl-PL" sz="1900" i="1" dirty="0" smtClean="0">
                <a:solidFill>
                  <a:schemeClr val="tx2">
                    <a:lumMod val="10000"/>
                  </a:schemeClr>
                </a:solidFill>
              </a:rPr>
              <a:t>7. Pawła Białka z </a:t>
            </a:r>
            <a:r>
              <a:rPr lang="pl-PL" sz="1900" i="1" dirty="0" err="1" smtClean="0">
                <a:solidFill>
                  <a:schemeClr val="tx2">
                    <a:lumMod val="10000"/>
                  </a:schemeClr>
                </a:solidFill>
              </a:rPr>
              <a:t>Giełczwi</a:t>
            </a:r>
            <a:r>
              <a:rPr lang="pl-PL" sz="1900" i="1" dirty="0" smtClean="0">
                <a:solidFill>
                  <a:schemeClr val="tx2">
                    <a:lumMod val="10000"/>
                  </a:schemeClr>
                </a:solidFill>
              </a:rPr>
              <a:t>.</a:t>
            </a:r>
          </a:p>
          <a:p>
            <a:pPr>
              <a:buNone/>
            </a:pPr>
            <a:r>
              <a:rPr lang="pl-PL" sz="1900" i="1" dirty="0" smtClean="0">
                <a:solidFill>
                  <a:schemeClr val="tx2">
                    <a:lumMod val="10000"/>
                  </a:schemeClr>
                </a:solidFill>
              </a:rPr>
              <a:t>8. Bartłomieja </a:t>
            </a:r>
            <a:r>
              <a:rPr lang="pl-PL" sz="1900" i="1" dirty="0" err="1" smtClean="0">
                <a:solidFill>
                  <a:schemeClr val="tx2">
                    <a:lumMod val="10000"/>
                  </a:schemeClr>
                </a:solidFill>
              </a:rPr>
              <a:t>Poniewozika</a:t>
            </a:r>
            <a:r>
              <a:rPr lang="pl-PL" sz="1900" i="1" dirty="0" smtClean="0">
                <a:solidFill>
                  <a:schemeClr val="tx2">
                    <a:lumMod val="10000"/>
                  </a:schemeClr>
                </a:solidFill>
              </a:rPr>
              <a:t> z </a:t>
            </a:r>
            <a:r>
              <a:rPr lang="pl-PL" sz="1900" i="1" dirty="0" err="1" smtClean="0">
                <a:solidFill>
                  <a:schemeClr val="tx2">
                    <a:lumMod val="10000"/>
                  </a:schemeClr>
                </a:solidFill>
              </a:rPr>
              <a:t>Giełczwi</a:t>
            </a:r>
            <a:r>
              <a:rPr lang="pl-PL" sz="1900" i="1" dirty="0" smtClean="0">
                <a:solidFill>
                  <a:schemeClr val="tx2">
                    <a:lumMod val="10000"/>
                  </a:schemeClr>
                </a:solidFill>
              </a:rPr>
              <a:t>.</a:t>
            </a:r>
          </a:p>
          <a:p>
            <a:endParaRPr lang="pl-PL" dirty="0"/>
          </a:p>
        </p:txBody>
      </p:sp>
      <p:sp>
        <p:nvSpPr>
          <p:cNvPr id="3" name="Tytuł 2"/>
          <p:cNvSpPr>
            <a:spLocks noGrp="1"/>
          </p:cNvSpPr>
          <p:nvPr>
            <p:ph type="title"/>
          </p:nvPr>
        </p:nvSpPr>
        <p:spPr>
          <a:xfrm>
            <a:off x="457200" y="152400"/>
            <a:ext cx="8229600" cy="1188368"/>
          </a:xfrm>
        </p:spPr>
        <p:txBody>
          <a:bodyPr>
            <a:noAutofit/>
          </a:bodyPr>
          <a:lstStyle/>
          <a:p>
            <a:pPr algn="ctr"/>
            <a:r>
              <a:rPr lang="pl-PL" sz="3600" b="1"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Powołanie komitetu gminnego</a:t>
            </a:r>
            <a:endParaRPr lang="pl-PL" sz="3600" dirty="0"/>
          </a:p>
        </p:txBody>
      </p:sp>
    </p:spTree>
  </p:cSld>
  <p:clrMapOvr>
    <a:masterClrMapping/>
  </p:clrMapOvr>
  <p:transition>
    <p:wheel spokes="2"/>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fontScale="92500" lnSpcReduction="20000"/>
          </a:bodyPr>
          <a:lstStyle/>
          <a:p>
            <a:pPr>
              <a:buNone/>
            </a:pPr>
            <a:r>
              <a:rPr lang="pl-PL" i="1" dirty="0" smtClean="0">
                <a:solidFill>
                  <a:schemeClr val="tx2">
                    <a:lumMod val="10000"/>
                  </a:schemeClr>
                </a:solidFill>
              </a:rPr>
              <a:t>Wyciąg z protokołu posiedzenia Rady Pedagogicznej z dnia 19 XII 1930r.</a:t>
            </a:r>
          </a:p>
          <a:p>
            <a:pPr algn="just">
              <a:buNone/>
            </a:pPr>
            <a:r>
              <a:rPr lang="pl-PL" i="1" dirty="0" smtClean="0">
                <a:solidFill>
                  <a:schemeClr val="tx2">
                    <a:lumMod val="10000"/>
                  </a:schemeClr>
                </a:solidFill>
              </a:rPr>
              <a:t>Zorganizowano bal, dochód z którego przeznaczony został na pomoce naukowe i wynosił </a:t>
            </a:r>
            <a:r>
              <a:rPr lang="pl-PL" i="1" dirty="0" smtClean="0">
                <a:solidFill>
                  <a:schemeClr val="tx2">
                    <a:lumMod val="10000"/>
                  </a:schemeClr>
                </a:solidFill>
              </a:rPr>
              <a:t>510 zł 10 gr</a:t>
            </a:r>
            <a:r>
              <a:rPr lang="pl-PL" i="1" dirty="0" smtClean="0">
                <a:solidFill>
                  <a:schemeClr val="tx2">
                    <a:lumMod val="10000"/>
                  </a:schemeClr>
                </a:solidFill>
              </a:rPr>
              <a:t>. Z tego rozchodu było </a:t>
            </a:r>
            <a:r>
              <a:rPr lang="pl-PL" i="1" dirty="0" smtClean="0">
                <a:solidFill>
                  <a:schemeClr val="tx2">
                    <a:lumMod val="10000"/>
                  </a:schemeClr>
                </a:solidFill>
              </a:rPr>
              <a:t>313,15 zł</a:t>
            </a:r>
            <a:r>
              <a:rPr lang="pl-PL" i="1" dirty="0" smtClean="0">
                <a:solidFill>
                  <a:schemeClr val="tx2">
                    <a:lumMod val="10000"/>
                  </a:schemeClr>
                </a:solidFill>
              </a:rPr>
              <a:t>. Rada Pedagogiczna uchwaliła rozdzielić </a:t>
            </a:r>
            <a:r>
              <a:rPr lang="pl-PL" i="1" dirty="0" smtClean="0">
                <a:solidFill>
                  <a:schemeClr val="tx2">
                    <a:lumMod val="10000"/>
                  </a:schemeClr>
                </a:solidFill>
              </a:rPr>
              <a:t>ten fundusz na:</a:t>
            </a:r>
            <a:endParaRPr lang="pl-PL" i="1" dirty="0" smtClean="0">
              <a:solidFill>
                <a:schemeClr val="tx2">
                  <a:lumMod val="10000"/>
                </a:schemeClr>
              </a:solidFill>
            </a:endParaRPr>
          </a:p>
          <a:p>
            <a:pPr lvl="0">
              <a:buNone/>
            </a:pPr>
            <a:r>
              <a:rPr lang="pl-PL" i="1" dirty="0" smtClean="0">
                <a:solidFill>
                  <a:schemeClr val="tx2">
                    <a:lumMod val="10000"/>
                  </a:schemeClr>
                </a:solidFill>
              </a:rPr>
              <a:t>Prenumeratę Ilustracji Szkolnej – </a:t>
            </a:r>
            <a:r>
              <a:rPr lang="pl-PL" i="1" dirty="0" smtClean="0">
                <a:solidFill>
                  <a:schemeClr val="tx2">
                    <a:lumMod val="10000"/>
                  </a:schemeClr>
                </a:solidFill>
              </a:rPr>
              <a:t>56,70 zł</a:t>
            </a:r>
            <a:endParaRPr lang="pl-PL" i="1" dirty="0" smtClean="0">
              <a:solidFill>
                <a:schemeClr val="tx2">
                  <a:lumMod val="10000"/>
                </a:schemeClr>
              </a:solidFill>
            </a:endParaRPr>
          </a:p>
          <a:p>
            <a:pPr lvl="0">
              <a:buNone/>
            </a:pPr>
            <a:r>
              <a:rPr lang="pl-PL" i="1" dirty="0" smtClean="0">
                <a:solidFill>
                  <a:schemeClr val="tx2">
                    <a:lumMod val="10000"/>
                  </a:schemeClr>
                </a:solidFill>
              </a:rPr>
              <a:t>Kupno siatki do siatkówki – </a:t>
            </a:r>
            <a:r>
              <a:rPr lang="pl-PL" i="1" dirty="0" smtClean="0">
                <a:solidFill>
                  <a:schemeClr val="tx2">
                    <a:lumMod val="10000"/>
                  </a:schemeClr>
                </a:solidFill>
              </a:rPr>
              <a:t>18,00 zł</a:t>
            </a:r>
            <a:endParaRPr lang="pl-PL" i="1" dirty="0" smtClean="0">
              <a:solidFill>
                <a:schemeClr val="tx2">
                  <a:lumMod val="10000"/>
                </a:schemeClr>
              </a:solidFill>
            </a:endParaRPr>
          </a:p>
          <a:p>
            <a:pPr lvl="0">
              <a:buNone/>
            </a:pPr>
            <a:r>
              <a:rPr lang="pl-PL" i="1" dirty="0" smtClean="0">
                <a:solidFill>
                  <a:schemeClr val="tx2">
                    <a:lumMod val="10000"/>
                  </a:schemeClr>
                </a:solidFill>
              </a:rPr>
              <a:t>Kupno piłki -</a:t>
            </a:r>
            <a:r>
              <a:rPr lang="pl-PL" i="1" dirty="0" smtClean="0">
                <a:solidFill>
                  <a:schemeClr val="tx2">
                    <a:lumMod val="10000"/>
                  </a:schemeClr>
                </a:solidFill>
              </a:rPr>
              <a:t>18,50 zł</a:t>
            </a:r>
            <a:endParaRPr lang="pl-PL" i="1" dirty="0" smtClean="0">
              <a:solidFill>
                <a:schemeClr val="tx2">
                  <a:lumMod val="10000"/>
                </a:schemeClr>
              </a:solidFill>
            </a:endParaRPr>
          </a:p>
          <a:p>
            <a:pPr lvl="0">
              <a:buNone/>
            </a:pPr>
            <a:r>
              <a:rPr lang="pl-PL" i="1" dirty="0" smtClean="0">
                <a:solidFill>
                  <a:schemeClr val="tx2">
                    <a:lumMod val="10000"/>
                  </a:schemeClr>
                </a:solidFill>
              </a:rPr>
              <a:t>Kupno przyrządów do fizyki -</a:t>
            </a:r>
            <a:r>
              <a:rPr lang="pl-PL" i="1" dirty="0" smtClean="0">
                <a:solidFill>
                  <a:schemeClr val="tx2">
                    <a:lumMod val="10000"/>
                  </a:schemeClr>
                </a:solidFill>
              </a:rPr>
              <a:t>22,75 zł</a:t>
            </a:r>
            <a:endParaRPr lang="pl-PL" i="1" dirty="0" smtClean="0">
              <a:solidFill>
                <a:schemeClr val="tx2">
                  <a:lumMod val="10000"/>
                </a:schemeClr>
              </a:solidFill>
            </a:endParaRPr>
          </a:p>
          <a:p>
            <a:pPr lvl="0">
              <a:buNone/>
            </a:pPr>
            <a:r>
              <a:rPr lang="pl-PL" i="1" dirty="0" smtClean="0">
                <a:solidFill>
                  <a:schemeClr val="tx2">
                    <a:lumMod val="10000"/>
                  </a:schemeClr>
                </a:solidFill>
              </a:rPr>
              <a:t>Kupno dwóch dętek do piłki -</a:t>
            </a:r>
            <a:r>
              <a:rPr lang="pl-PL" i="1" dirty="0" smtClean="0">
                <a:solidFill>
                  <a:schemeClr val="tx2">
                    <a:lumMod val="10000"/>
                  </a:schemeClr>
                </a:solidFill>
              </a:rPr>
              <a:t>6,00 zł</a:t>
            </a:r>
            <a:endParaRPr lang="pl-PL" i="1" dirty="0" smtClean="0">
              <a:solidFill>
                <a:schemeClr val="tx2">
                  <a:lumMod val="10000"/>
                </a:schemeClr>
              </a:solidFill>
            </a:endParaRPr>
          </a:p>
          <a:p>
            <a:pPr lvl="0">
              <a:buNone/>
            </a:pPr>
            <a:r>
              <a:rPr lang="pl-PL" i="1" dirty="0" smtClean="0">
                <a:solidFill>
                  <a:schemeClr val="tx2">
                    <a:lumMod val="10000"/>
                  </a:schemeClr>
                </a:solidFill>
              </a:rPr>
              <a:t>Prenumeratę Płomyka – </a:t>
            </a:r>
            <a:r>
              <a:rPr lang="pl-PL" i="1" dirty="0" smtClean="0">
                <a:solidFill>
                  <a:schemeClr val="tx2">
                    <a:lumMod val="10000"/>
                  </a:schemeClr>
                </a:solidFill>
              </a:rPr>
              <a:t>50,50 zł</a:t>
            </a:r>
            <a:endParaRPr lang="pl-PL" i="1" dirty="0" smtClean="0">
              <a:solidFill>
                <a:schemeClr val="tx2">
                  <a:lumMod val="10000"/>
                </a:schemeClr>
              </a:solidFill>
            </a:endParaRPr>
          </a:p>
          <a:p>
            <a:pPr lvl="0">
              <a:buNone/>
            </a:pPr>
            <a:r>
              <a:rPr lang="pl-PL" i="1" dirty="0" smtClean="0">
                <a:solidFill>
                  <a:schemeClr val="tx2">
                    <a:lumMod val="10000"/>
                  </a:schemeClr>
                </a:solidFill>
              </a:rPr>
              <a:t>Kupno  narzędzi do robót ręcznych – </a:t>
            </a:r>
            <a:r>
              <a:rPr lang="pl-PL" i="1" dirty="0" smtClean="0">
                <a:solidFill>
                  <a:schemeClr val="tx2">
                    <a:lumMod val="10000"/>
                  </a:schemeClr>
                </a:solidFill>
              </a:rPr>
              <a:t>25,00 zł  </a:t>
            </a:r>
            <a:endParaRPr lang="pl-PL" i="1" dirty="0" smtClean="0">
              <a:solidFill>
                <a:schemeClr val="tx2">
                  <a:lumMod val="10000"/>
                </a:schemeClr>
              </a:solidFill>
            </a:endParaRPr>
          </a:p>
          <a:p>
            <a:endParaRPr lang="pl-PL" dirty="0"/>
          </a:p>
        </p:txBody>
      </p:sp>
      <p:sp>
        <p:nvSpPr>
          <p:cNvPr id="3" name="Tytuł 2"/>
          <p:cNvSpPr>
            <a:spLocks noGrp="1"/>
          </p:cNvSpPr>
          <p:nvPr>
            <p:ph type="title"/>
          </p:nvPr>
        </p:nvSpPr>
        <p:spPr/>
        <p:txBody>
          <a:bodyPr/>
          <a:lstStyle/>
          <a:p>
            <a:endParaRPr lang="pl-PL" dirty="0"/>
          </a:p>
        </p:txBody>
      </p:sp>
      <p:sp>
        <p:nvSpPr>
          <p:cNvPr id="4" name="Prostokąt 3"/>
          <p:cNvSpPr/>
          <p:nvPr/>
        </p:nvSpPr>
        <p:spPr>
          <a:xfrm>
            <a:off x="539552" y="332656"/>
            <a:ext cx="7920879" cy="830997"/>
          </a:xfrm>
          <a:prstGeom prst="rect">
            <a:avLst/>
          </a:prstGeom>
          <a:noFill/>
        </p:spPr>
        <p:txBody>
          <a:bodyPr wrap="square" lIns="91440" tIns="45720" rIns="91440" bIns="45720">
            <a:spAutoFit/>
          </a:bodyPr>
          <a:lstStyle/>
          <a:p>
            <a:pPr algn="ctr"/>
            <a:r>
              <a:rPr lang="pl-PL" sz="48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Przedsiębiorcza szkoła</a:t>
            </a:r>
            <a:endParaRPr lang="pl-PL" sz="48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transition>
    <p:whee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1556792"/>
            <a:ext cx="8229600" cy="4539208"/>
          </a:xfrm>
        </p:spPr>
        <p:txBody>
          <a:bodyPr>
            <a:normAutofit fontScale="92500"/>
          </a:bodyPr>
          <a:lstStyle/>
          <a:p>
            <a:pPr algn="just"/>
            <a:r>
              <a:rPr lang="pl-PL" i="1" dirty="0" smtClean="0">
                <a:solidFill>
                  <a:schemeClr val="tx2">
                    <a:lumMod val="10000"/>
                  </a:schemeClr>
                </a:solidFill>
              </a:rPr>
              <a:t>Uchwalono wysłać do Komitetu balu sprawozdanie z wyżej wymienionego funduszu i podziękowanie za współudział w pracy . Uchwalono zorganizowanie loterii </a:t>
            </a:r>
            <a:r>
              <a:rPr lang="pl-PL" i="1" dirty="0" smtClean="0">
                <a:solidFill>
                  <a:schemeClr val="tx2">
                    <a:lumMod val="10000"/>
                  </a:schemeClr>
                </a:solidFill>
              </a:rPr>
              <a:t>fantowej, której </a:t>
            </a:r>
            <a:r>
              <a:rPr lang="pl-PL" i="1" dirty="0" smtClean="0">
                <a:solidFill>
                  <a:schemeClr val="tx2">
                    <a:lumMod val="10000"/>
                  </a:schemeClr>
                </a:solidFill>
              </a:rPr>
              <a:t>dochód ma być przeznaczony na wycieczkę szkolną. Zorganizowaniem zajęła się P. Wyczółkowska przy współudziale nauczycielstwa. Postanowiono urządzić choinkę dla dzieci dnia </a:t>
            </a:r>
            <a:r>
              <a:rPr lang="pl-PL" i="1" dirty="0" smtClean="0">
                <a:solidFill>
                  <a:schemeClr val="tx2">
                    <a:lumMod val="10000"/>
                  </a:schemeClr>
                </a:solidFill>
              </a:rPr>
              <a:t>6.I.30 r</a:t>
            </a:r>
            <a:r>
              <a:rPr lang="pl-PL" i="1" dirty="0" smtClean="0">
                <a:solidFill>
                  <a:schemeClr val="tx2">
                    <a:lumMod val="10000"/>
                  </a:schemeClr>
                </a:solidFill>
              </a:rPr>
              <a:t>. </a:t>
            </a:r>
            <a:r>
              <a:rPr lang="pl-PL" i="1" dirty="0" smtClean="0">
                <a:solidFill>
                  <a:schemeClr val="tx2">
                    <a:lumMod val="10000"/>
                  </a:schemeClr>
                </a:solidFill>
              </a:rPr>
              <a:t>połączonej </a:t>
            </a:r>
            <a:r>
              <a:rPr lang="pl-PL" i="1" dirty="0" smtClean="0">
                <a:solidFill>
                  <a:schemeClr val="tx2">
                    <a:lumMod val="10000"/>
                  </a:schemeClr>
                </a:solidFill>
              </a:rPr>
              <a:t>z żywym obrazem. Zaprojektowano zabawę taneczną dla dzieci. Zorganizowano teatr amatorski, który przygotuje sztukę, celem odegrania w czasie Świąt Wielkanocnych. Zaprojektowano zorganizowanie introligatorni dochodowej, celem zdobycia </a:t>
            </a:r>
            <a:r>
              <a:rPr lang="pl-PL" i="1" dirty="0" smtClean="0">
                <a:solidFill>
                  <a:schemeClr val="tx2">
                    <a:lumMod val="10000"/>
                  </a:schemeClr>
                </a:solidFill>
              </a:rPr>
              <a:t>funduszy </a:t>
            </a:r>
            <a:r>
              <a:rPr lang="pl-PL" i="1" dirty="0" smtClean="0">
                <a:solidFill>
                  <a:schemeClr val="tx2">
                    <a:lumMod val="10000"/>
                  </a:schemeClr>
                </a:solidFill>
              </a:rPr>
              <a:t>na narzędzia ręczne.</a:t>
            </a:r>
          </a:p>
          <a:p>
            <a:endParaRPr lang="pl-PL" dirty="0"/>
          </a:p>
        </p:txBody>
      </p:sp>
      <p:sp>
        <p:nvSpPr>
          <p:cNvPr id="3" name="Tytuł 2"/>
          <p:cNvSpPr>
            <a:spLocks noGrp="1"/>
          </p:cNvSpPr>
          <p:nvPr>
            <p:ph type="title"/>
          </p:nvPr>
        </p:nvSpPr>
        <p:spPr/>
        <p:txBody>
          <a:bodyPr>
            <a:normAutofit fontScale="90000"/>
          </a:bodyPr>
          <a:lstStyle/>
          <a:p>
            <a:pPr algn="ctr"/>
            <a:r>
              <a:rPr lang="pl-PL" sz="4400" b="1"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r>
            <a:br>
              <a:rPr lang="pl-PL" sz="4400" b="1"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br>
            <a:r>
              <a:rPr lang="pl-PL" sz="4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W szkole w Wysokiem organizowano zabawy, wycieczki, teatr</a:t>
            </a:r>
            <a:endParaRPr lang="pl-PL"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fontScale="55000" lnSpcReduction="20000"/>
          </a:bodyPr>
          <a:lstStyle/>
          <a:p>
            <a:pPr>
              <a:buNone/>
            </a:pPr>
            <a:r>
              <a:rPr lang="pl-PL" dirty="0" smtClean="0"/>
              <a:t> </a:t>
            </a:r>
            <a:r>
              <a:rPr lang="pl-PL" sz="3200" i="1" dirty="0" smtClean="0">
                <a:solidFill>
                  <a:schemeClr val="tx2">
                    <a:lumMod val="10000"/>
                  </a:schemeClr>
                </a:solidFill>
              </a:rPr>
              <a:t>WYSOKIE 26.VI.31r.</a:t>
            </a:r>
          </a:p>
          <a:p>
            <a:pPr algn="just">
              <a:buNone/>
            </a:pPr>
            <a:r>
              <a:rPr lang="pl-PL" sz="3200" i="1" dirty="0" smtClean="0">
                <a:solidFill>
                  <a:schemeClr val="tx2">
                    <a:lumMod val="10000"/>
                  </a:schemeClr>
                </a:solidFill>
              </a:rPr>
              <a:t>Chór szkolny dwugłosowy - liczył 31 uczestników. Celem pracy w chórze </a:t>
            </a:r>
            <a:r>
              <a:rPr lang="pl-PL" sz="3200" i="1" dirty="0" smtClean="0">
                <a:solidFill>
                  <a:schemeClr val="tx2">
                    <a:lumMod val="10000"/>
                  </a:schemeClr>
                </a:solidFill>
              </a:rPr>
              <a:t>było </a:t>
            </a:r>
            <a:r>
              <a:rPr lang="pl-PL" sz="3200" i="1" dirty="0" smtClean="0">
                <a:solidFill>
                  <a:schemeClr val="tx2">
                    <a:lumMod val="10000"/>
                  </a:schemeClr>
                </a:solidFill>
              </a:rPr>
              <a:t>kształcenie dzieci oraz wzbudzenie zamiłowania do pieśni szkolnej polskiej. Chór szkolny  odbywał próby 2 razy w tygodniu. Próba śpiewu trwała przeciętnie </a:t>
            </a:r>
            <a:r>
              <a:rPr lang="pl-PL" sz="3200" i="1" dirty="0" smtClean="0">
                <a:solidFill>
                  <a:schemeClr val="tx2">
                    <a:lumMod val="10000"/>
                  </a:schemeClr>
                </a:solidFill>
              </a:rPr>
              <a:t>1 godz.30 min</a:t>
            </a:r>
            <a:r>
              <a:rPr lang="pl-PL" sz="3200" i="1" dirty="0" smtClean="0">
                <a:solidFill>
                  <a:schemeClr val="tx2">
                    <a:lumMod val="10000"/>
                  </a:schemeClr>
                </a:solidFill>
              </a:rPr>
              <a:t>.  Chór szkolny dwugłosowy brał udział w uroczystościach szkolnych oraz stale śpiewał w kościele pod czas mszy św. </a:t>
            </a:r>
          </a:p>
          <a:p>
            <a:pPr algn="just">
              <a:buNone/>
            </a:pPr>
            <a:r>
              <a:rPr lang="pl-PL" sz="3200" i="1" dirty="0" smtClean="0">
                <a:solidFill>
                  <a:schemeClr val="tx2">
                    <a:lumMod val="10000"/>
                  </a:schemeClr>
                </a:solidFill>
              </a:rPr>
              <a:t>Koło miłośników ptaków – koło to zorganizowano późnej jesieni. Miało ono na celu żywienie i ochronę ptaków przed </a:t>
            </a:r>
            <a:r>
              <a:rPr lang="pl-PL" sz="3200" i="1" dirty="0" smtClean="0">
                <a:solidFill>
                  <a:schemeClr val="tx2">
                    <a:lumMod val="10000"/>
                  </a:schemeClr>
                </a:solidFill>
              </a:rPr>
              <a:t>zimą. </a:t>
            </a:r>
            <a:r>
              <a:rPr lang="pl-PL" sz="3200" i="1" dirty="0" smtClean="0">
                <a:solidFill>
                  <a:schemeClr val="tx2">
                    <a:lumMod val="10000"/>
                  </a:schemeClr>
                </a:solidFill>
              </a:rPr>
              <a:t>Uczniowie tego koła także wykonywali różne stoliki dla żywienia ptaków i czytali książki przyrodnicze, w celu pogłębienia wiedzy przyrodniczej. Z nastaniem ciepła organizacja ta rozwiązała się, ponieważ stał się nieaktualny najważniejszy punkt ,,żywienie ptaków”.</a:t>
            </a:r>
          </a:p>
          <a:p>
            <a:pPr algn="just">
              <a:buNone/>
            </a:pPr>
            <a:r>
              <a:rPr lang="pl-PL" sz="3200" i="1" dirty="0" smtClean="0">
                <a:solidFill>
                  <a:schemeClr val="tx2">
                    <a:lumMod val="10000"/>
                  </a:schemeClr>
                </a:solidFill>
              </a:rPr>
              <a:t>Drużyna siatkówki – drużyna siatkówki składała się z chłopców. Celem drużyny </a:t>
            </a:r>
            <a:r>
              <a:rPr lang="pl-PL" sz="3200" i="1" dirty="0" smtClean="0">
                <a:solidFill>
                  <a:schemeClr val="tx2">
                    <a:lumMod val="10000"/>
                  </a:schemeClr>
                </a:solidFill>
              </a:rPr>
              <a:t>był </a:t>
            </a:r>
            <a:r>
              <a:rPr lang="pl-PL" sz="3200" i="1" dirty="0" smtClean="0">
                <a:solidFill>
                  <a:schemeClr val="tx2">
                    <a:lumMod val="10000"/>
                  </a:schemeClr>
                </a:solidFill>
              </a:rPr>
              <a:t>rozwój fizyczny pojedynczych jednostek oraz kształcenie społeczności. Drużyna </a:t>
            </a:r>
            <a:r>
              <a:rPr lang="pl-PL" sz="3200" i="1" dirty="0" smtClean="0">
                <a:solidFill>
                  <a:schemeClr val="tx2">
                    <a:lumMod val="10000"/>
                  </a:schemeClr>
                </a:solidFill>
              </a:rPr>
              <a:t>działała </a:t>
            </a:r>
            <a:r>
              <a:rPr lang="pl-PL" sz="3200" i="1" dirty="0" smtClean="0">
                <a:solidFill>
                  <a:schemeClr val="tx2">
                    <a:lumMod val="10000"/>
                  </a:schemeClr>
                </a:solidFill>
              </a:rPr>
              <a:t>bez specjalnego regulaminu. Ćwiczenia w siatkówkę </a:t>
            </a:r>
            <a:r>
              <a:rPr lang="pl-PL" sz="3200" i="1" dirty="0" smtClean="0">
                <a:solidFill>
                  <a:schemeClr val="tx2">
                    <a:lumMod val="10000"/>
                  </a:schemeClr>
                </a:solidFill>
              </a:rPr>
              <a:t>odbywały </a:t>
            </a:r>
            <a:r>
              <a:rPr lang="pl-PL" sz="3200" i="1" dirty="0" smtClean="0">
                <a:solidFill>
                  <a:schemeClr val="tx2">
                    <a:lumMod val="10000"/>
                  </a:schemeClr>
                </a:solidFill>
              </a:rPr>
              <a:t>się przypadkowo. Drużyna wzięła czynny udział w zawodach międzyszkolnych, na majówce szkolnej w dniu </a:t>
            </a:r>
            <a:r>
              <a:rPr lang="pl-PL" sz="3200" i="1" dirty="0" smtClean="0">
                <a:solidFill>
                  <a:schemeClr val="tx2">
                    <a:lumMod val="10000"/>
                  </a:schemeClr>
                </a:solidFill>
              </a:rPr>
              <a:t>25.VI.31 r</a:t>
            </a:r>
            <a:r>
              <a:rPr lang="pl-PL" sz="3200" i="1" dirty="0" smtClean="0">
                <a:solidFill>
                  <a:schemeClr val="tx2">
                    <a:lumMod val="10000"/>
                  </a:schemeClr>
                </a:solidFill>
              </a:rPr>
              <a:t>. </a:t>
            </a:r>
          </a:p>
          <a:p>
            <a:endParaRPr lang="pl-PL" dirty="0"/>
          </a:p>
        </p:txBody>
      </p:sp>
      <p:sp>
        <p:nvSpPr>
          <p:cNvPr id="4" name="Tytuł 3"/>
          <p:cNvSpPr>
            <a:spLocks noGrp="1"/>
          </p:cNvSpPr>
          <p:nvPr>
            <p:ph type="title"/>
          </p:nvPr>
        </p:nvSpPr>
        <p:spPr>
          <a:xfrm>
            <a:off x="457200" y="404664"/>
            <a:ext cx="8229600" cy="1440160"/>
          </a:xfrm>
        </p:spPr>
        <p:txBody>
          <a:bodyPr>
            <a:normAutofit fontScale="90000"/>
          </a:bodyPr>
          <a:lstStyle/>
          <a:p>
            <a:pPr algn="ctr"/>
            <a:r>
              <a:rPr lang="pl-PL" sz="4900" b="1"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Organizacje szkolne</a:t>
            </a:r>
            <a:r>
              <a:rPr lang="pl-PL" sz="4000" b="1"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r>
            <a:br>
              <a:rPr lang="pl-PL" sz="4000" b="1"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br>
            <a:endParaRPr lang="pl-PL"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ier">
  <a:themeElements>
    <a:clrScheme name="Papi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i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i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495</TotalTime>
  <Words>2344</Words>
  <Application>Microsoft Office PowerPoint</Application>
  <PresentationFormat>Pokaz na ekranie (4:3)</PresentationFormat>
  <Paragraphs>195</Paragraphs>
  <Slides>29</Slides>
  <Notes>0</Notes>
  <HiddenSlides>0</HiddenSlides>
  <MMClips>0</MMClips>
  <ScaleCrop>false</ScaleCrop>
  <HeadingPairs>
    <vt:vector size="4" baseType="variant">
      <vt:variant>
        <vt:lpstr>Motyw</vt:lpstr>
      </vt:variant>
      <vt:variant>
        <vt:i4>1</vt:i4>
      </vt:variant>
      <vt:variant>
        <vt:lpstr>Tytuły slajdów</vt:lpstr>
      </vt:variant>
      <vt:variant>
        <vt:i4>29</vt:i4>
      </vt:variant>
    </vt:vector>
  </HeadingPairs>
  <TitlesOfParts>
    <vt:vector size="30" baseType="lpstr">
      <vt:lpstr>Papier</vt:lpstr>
      <vt:lpstr>Slajd 1</vt:lpstr>
      <vt:lpstr>       Dnia 17 kwietnia 2014  roku pojechaliśmy z Panem Aleksandrem Werpuczyńskim do Archiwum Państwowego w Zamościu.  Uzyskaliśmy dostęp do Archiwum Inspektoratu Szkolnego w Krasnymstawie oraz Akt Publicznej Szkoły w Wysokiem w latach 1922-1941. W pracowni naukowej im. Hipolita Kozioła wykonaliśmy zdjęcia interesujących dokumentów, które pozwoliły nam odkryć historię naszej szkoły po zakończeniu I Wojny Światowej.   Chciałybyśmy teraz przedstawić tą historię Państwu.  (Zachowaliśmy ówczesny styl pisania protokółów aby mieć  możliwość przybliżyć duch tamtej epoki)     </vt:lpstr>
      <vt:lpstr> </vt:lpstr>
      <vt:lpstr> </vt:lpstr>
      <vt:lpstr>Zwołanie zebrania w celu omówienia budowy szkoły</vt:lpstr>
      <vt:lpstr>  Powołanie komitetu gminnego</vt:lpstr>
      <vt:lpstr>Slajd 7</vt:lpstr>
      <vt:lpstr> W szkole w Wysokiem organizowano zabawy, wycieczki, teatr</vt:lpstr>
      <vt:lpstr>Organizacje szkolne </vt:lpstr>
      <vt:lpstr>Organizacje szkolne</vt:lpstr>
      <vt:lpstr> Biblioteka szkolna</vt:lpstr>
      <vt:lpstr>Slajd 12</vt:lpstr>
      <vt:lpstr>Slajd 13</vt:lpstr>
      <vt:lpstr>Slajd 14</vt:lpstr>
      <vt:lpstr>Slajd 15</vt:lpstr>
      <vt:lpstr>Slajd 16</vt:lpstr>
      <vt:lpstr>Frekwencje, sprawowanie i                zachowanie uczniów</vt:lpstr>
      <vt:lpstr>Slajd 18</vt:lpstr>
      <vt:lpstr>Slajd 19</vt:lpstr>
      <vt:lpstr>    Sprawozdanie z wizytacji publicznej szkoły powszechnej odbytej w dniu 28 kwietnia 1948r.</vt:lpstr>
      <vt:lpstr>Slajd 21</vt:lpstr>
      <vt:lpstr>Rozmowa z p. Ireną Bratos</vt:lpstr>
      <vt:lpstr>Slajd 23</vt:lpstr>
      <vt:lpstr>Slajd 24</vt:lpstr>
      <vt:lpstr>Slajd 25</vt:lpstr>
      <vt:lpstr>Z rozmowy dowiedziałyśmy się jacy nauczycielie uczyli w tamtej szkole </vt:lpstr>
      <vt:lpstr>  </vt:lpstr>
      <vt:lpstr>                    </vt:lpstr>
      <vt:lpstr> Odsłonięcie tablicy poświęconej Leonowi Smole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Rodzinny</dc:creator>
  <cp:lastModifiedBy>USER</cp:lastModifiedBy>
  <cp:revision>61</cp:revision>
  <dcterms:created xsi:type="dcterms:W3CDTF">2014-05-29T17:02:07Z</dcterms:created>
  <dcterms:modified xsi:type="dcterms:W3CDTF">2017-02-03T16:47:38Z</dcterms:modified>
</cp:coreProperties>
</file>